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Muli Bold" charset="1" panose="00000800000000000000"/>
      <p:regular r:id="rId25"/>
    </p:embeddedFont>
    <p:embeddedFont>
      <p:font typeface="Muli" charset="1" panose="00000500000000000000"/>
      <p:regular r:id="rId26"/>
    </p:embeddedFont>
    <p:embeddedFont>
      <p:font typeface="Muli Italics" charset="1" panose="0000050000000000000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25.png" Type="http://schemas.openxmlformats.org/officeDocument/2006/relationships/image"/><Relationship Id="rId9" Target="../media/image2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25.png" Type="http://schemas.openxmlformats.org/officeDocument/2006/relationships/image"/><Relationship Id="rId9" Target="../media/image2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25.png" Type="http://schemas.openxmlformats.org/officeDocument/2006/relationships/image"/><Relationship Id="rId9" Target="../media/image2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25.png" Type="http://schemas.openxmlformats.org/officeDocument/2006/relationships/image"/><Relationship Id="rId9" Target="../media/image2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https://figshare.com/articles/dataset/Voice_Samples_for_Patients_with_Parkins%20on_s_Disease_and_Healthy_Controls/23849127" TargetMode="External" Type="http://schemas.openxmlformats.org/officeDocument/2006/relationships/hyperlink"/></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2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29.png" Type="http://schemas.openxmlformats.org/officeDocument/2006/relationships/image"/><Relationship Id="rId9" Target="../media/image3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29.png" Type="http://schemas.openxmlformats.org/officeDocument/2006/relationships/image"/><Relationship Id="rId9" Target="../media/image3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29.png" Type="http://schemas.openxmlformats.org/officeDocument/2006/relationships/image"/><Relationship Id="rId9" Target="../media/image3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3.png" Type="http://schemas.openxmlformats.org/officeDocument/2006/relationships/image"/><Relationship Id="rId5" Target="../media/image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7.pn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3.pn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https://www.who.int/news-room/fact-sheets/detail/parkinson-disease" TargetMode="External" Type="http://schemas.openxmlformats.org/officeDocument/2006/relationships/hyperlink"/><Relationship Id="rId11" Target="https://scholar.dlu.edu.vn/thuvienso/bitstream/DLU123456789/190556/1/CVv2%2005V26S22022024.pdf" TargetMode="External" Type="http://schemas.openxmlformats.org/officeDocument/2006/relationships/hyperlink"/><Relationship Id="rId2" Target="../media/image5.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 Id="rId8" Target="../media/image12.png" Type="http://schemas.openxmlformats.org/officeDocument/2006/relationships/image"/><Relationship Id="rId9" Target="../media/image1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https://www.researchgate.net/publication/389345867_Parkinson's_Disease_Prediction_Using_Deep_Learning_Classification_Algorithms" TargetMode="External" Type="http://schemas.openxmlformats.org/officeDocument/2006/relationships/hyperlink"/><Relationship Id="rId11" Target="https://www.researchgate.net/publication/389345867_Parkinson's_Disease_Prediction_Using_Deep_Learning_Classification_Algorithms" TargetMode="External" Type="http://schemas.openxmlformats.org/officeDocument/2006/relationships/hyperlink"/><Relationship Id="rId12" Target="https://www.sciencedirect.com/science/article/pii/S1877050923000078" TargetMode="External" Type="http://schemas.openxmlformats.org/officeDocument/2006/relationships/hyperlink"/><Relationship Id="rId13" Target="https://www.sciencedirect.com/science/article/pii/S1877050923000078" TargetMode="External" Type="http://schemas.openxmlformats.org/officeDocument/2006/relationships/hyperlink"/><Relationship Id="rId14" Target="https://www.sciencedirect.com/science/article/pii/S1877050923000078" TargetMode="External" Type="http://schemas.openxmlformats.org/officeDocument/2006/relationships/hyperlink"/><Relationship Id="rId15" Target="https://www.kaggle.com/datasets/kmader/parkinsons-drawings/data" TargetMode="External" Type="http://schemas.openxmlformats.org/officeDocument/2006/relationships/hyperlink"/><Relationship Id="rId16" Target="https://www.kaggle.com/datasets/kmader/parkinsons-drawings/data" TargetMode="External" Type="http://schemas.openxmlformats.org/officeDocument/2006/relationships/hyperlink"/><Relationship Id="rId17" Target="https://www.kaggle.com/datasets/kmader/parkinsons-drawings/data" TargetMode="External" Type="http://schemas.openxmlformats.org/officeDocument/2006/relationships/hyperlink"/><Relationship Id="rId2" Target="../media/image5.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 Id="rId8" Target="../media/image16.png" Type="http://schemas.openxmlformats.org/officeDocument/2006/relationships/image"/><Relationship Id="rId9" Target="https://www.researchgate.net/publication/389345867_Parkinson's_Disease_Prediction_Using_Deep_Learning_Classification_Algorithms" TargetMode="External" Type="http://schemas.openxmlformats.org/officeDocument/2006/relationships/hyperlink"/></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19.png" Type="http://schemas.openxmlformats.org/officeDocument/2006/relationships/image"/><Relationship Id="rId7" Target="../media/image20.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2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 Id="rId8" Target="../media/image2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8277666"/>
            <a:ext cx="18288000" cy="2561784"/>
          </a:xfrm>
          <a:custGeom>
            <a:avLst/>
            <a:gdLst/>
            <a:ahLst/>
            <a:cxnLst/>
            <a:rect r="r" b="b" t="t" l="l"/>
            <a:pathLst>
              <a:path h="2561784" w="18288000">
                <a:moveTo>
                  <a:pt x="18288000" y="0"/>
                </a:moveTo>
                <a:lnTo>
                  <a:pt x="0" y="0"/>
                </a:lnTo>
                <a:lnTo>
                  <a:pt x="0" y="2561784"/>
                </a:lnTo>
                <a:lnTo>
                  <a:pt x="18288000" y="2561784"/>
                </a:lnTo>
                <a:lnTo>
                  <a:pt x="18288000" y="0"/>
                </a:lnTo>
                <a:close/>
              </a:path>
            </a:pathLst>
          </a:custGeom>
          <a:blipFill>
            <a:blip r:embed="rId2">
              <a:extLst>
                <a:ext uri="{96DAC541-7B7A-43D3-8B79-37D633B846F1}">
                  <asvg:svgBlip xmlns:asvg="http://schemas.microsoft.com/office/drawing/2016/SVG/main" r:embed="rId3"/>
                </a:ext>
              </a:extLst>
            </a:blip>
            <a:stretch>
              <a:fillRect l="0" t="-300932" r="0" b="-312945"/>
            </a:stretch>
          </a:blipFill>
        </p:spPr>
      </p:sp>
      <p:sp>
        <p:nvSpPr>
          <p:cNvPr name="Freeform 3" id="3"/>
          <p:cNvSpPr/>
          <p:nvPr/>
        </p:nvSpPr>
        <p:spPr>
          <a:xfrm flipH="false" flipV="false" rot="0">
            <a:off x="11835030" y="6647785"/>
            <a:ext cx="5024391" cy="4716647"/>
          </a:xfrm>
          <a:custGeom>
            <a:avLst/>
            <a:gdLst/>
            <a:ahLst/>
            <a:cxnLst/>
            <a:rect r="r" b="b" t="t" l="l"/>
            <a:pathLst>
              <a:path h="4716647" w="5024391">
                <a:moveTo>
                  <a:pt x="0" y="0"/>
                </a:moveTo>
                <a:lnTo>
                  <a:pt x="5024391" y="0"/>
                </a:lnTo>
                <a:lnTo>
                  <a:pt x="5024391" y="4716647"/>
                </a:lnTo>
                <a:lnTo>
                  <a:pt x="0" y="4716647"/>
                </a:lnTo>
                <a:lnTo>
                  <a:pt x="0" y="0"/>
                </a:lnTo>
                <a:close/>
              </a:path>
            </a:pathLst>
          </a:custGeom>
          <a:blipFill>
            <a:blip r:embed="rId4"/>
            <a:stretch>
              <a:fillRect l="0" t="0" r="0" b="0"/>
            </a:stretch>
          </a:blipFill>
        </p:spPr>
      </p:sp>
      <p:sp>
        <p:nvSpPr>
          <p:cNvPr name="Freeform 4" id="4"/>
          <p:cNvSpPr/>
          <p:nvPr/>
        </p:nvSpPr>
        <p:spPr>
          <a:xfrm flipH="false" flipV="false" rot="4560202">
            <a:off x="14834986" y="408463"/>
            <a:ext cx="4460542" cy="5271892"/>
          </a:xfrm>
          <a:custGeom>
            <a:avLst/>
            <a:gdLst/>
            <a:ahLst/>
            <a:cxnLst/>
            <a:rect r="r" b="b" t="t" l="l"/>
            <a:pathLst>
              <a:path h="5271892" w="4460542">
                <a:moveTo>
                  <a:pt x="0" y="0"/>
                </a:moveTo>
                <a:lnTo>
                  <a:pt x="4460542" y="0"/>
                </a:lnTo>
                <a:lnTo>
                  <a:pt x="4460542" y="5271892"/>
                </a:lnTo>
                <a:lnTo>
                  <a:pt x="0" y="5271892"/>
                </a:lnTo>
                <a:lnTo>
                  <a:pt x="0" y="0"/>
                </a:lnTo>
                <a:close/>
              </a:path>
            </a:pathLst>
          </a:custGeom>
          <a:blipFill>
            <a:blip r:embed="rId5"/>
            <a:stretch>
              <a:fillRect l="0" t="0" r="0" b="0"/>
            </a:stretch>
          </a:blipFill>
        </p:spPr>
      </p:sp>
      <p:sp>
        <p:nvSpPr>
          <p:cNvPr name="Freeform 5" id="5"/>
          <p:cNvSpPr/>
          <p:nvPr/>
        </p:nvSpPr>
        <p:spPr>
          <a:xfrm flipH="false" flipV="false" rot="4245005">
            <a:off x="5231121" y="-1892679"/>
            <a:ext cx="4394102" cy="4383117"/>
          </a:xfrm>
          <a:custGeom>
            <a:avLst/>
            <a:gdLst/>
            <a:ahLst/>
            <a:cxnLst/>
            <a:rect r="r" b="b" t="t" l="l"/>
            <a:pathLst>
              <a:path h="4383117" w="4394102">
                <a:moveTo>
                  <a:pt x="0" y="0"/>
                </a:moveTo>
                <a:lnTo>
                  <a:pt x="4394102" y="0"/>
                </a:lnTo>
                <a:lnTo>
                  <a:pt x="4394102" y="4383116"/>
                </a:lnTo>
                <a:lnTo>
                  <a:pt x="0" y="4383116"/>
                </a:lnTo>
                <a:lnTo>
                  <a:pt x="0" y="0"/>
                </a:lnTo>
                <a:close/>
              </a:path>
            </a:pathLst>
          </a:custGeom>
          <a:blipFill>
            <a:blip r:embed="rId6"/>
            <a:stretch>
              <a:fillRect l="0" t="0" r="0" b="0"/>
            </a:stretch>
          </a:blipFill>
        </p:spPr>
      </p:sp>
      <p:sp>
        <p:nvSpPr>
          <p:cNvPr name="TextBox 6" id="6"/>
          <p:cNvSpPr txBox="true"/>
          <p:nvPr/>
        </p:nvSpPr>
        <p:spPr>
          <a:xfrm rot="0">
            <a:off x="2145460" y="1643093"/>
            <a:ext cx="3822534" cy="372745"/>
          </a:xfrm>
          <a:prstGeom prst="rect">
            <a:avLst/>
          </a:prstGeom>
        </p:spPr>
        <p:txBody>
          <a:bodyPr anchor="t" rtlCol="false" tIns="0" lIns="0" bIns="0" rIns="0">
            <a:spAutoFit/>
          </a:bodyPr>
          <a:lstStyle/>
          <a:p>
            <a:pPr algn="l">
              <a:lnSpc>
                <a:spcPts val="3079"/>
              </a:lnSpc>
              <a:spcBef>
                <a:spcPct val="0"/>
              </a:spcBef>
            </a:pPr>
            <a:r>
              <a:rPr lang="en-US" b="true" sz="2199">
                <a:solidFill>
                  <a:srgbClr val="000000"/>
                </a:solidFill>
                <a:latin typeface="Muli Bold"/>
                <a:ea typeface="Muli Bold"/>
                <a:cs typeface="Muli Bold"/>
                <a:sym typeface="Muli Bold"/>
              </a:rPr>
              <a:t>Đại Học Thủy Lợi Phân Hiệu</a:t>
            </a:r>
          </a:p>
        </p:txBody>
      </p:sp>
      <p:sp>
        <p:nvSpPr>
          <p:cNvPr name="Freeform 7" id="7"/>
          <p:cNvSpPr/>
          <p:nvPr/>
        </p:nvSpPr>
        <p:spPr>
          <a:xfrm flipH="false" flipV="false" rot="0">
            <a:off x="719265" y="1343066"/>
            <a:ext cx="1213079" cy="1010899"/>
          </a:xfrm>
          <a:custGeom>
            <a:avLst/>
            <a:gdLst/>
            <a:ahLst/>
            <a:cxnLst/>
            <a:rect r="r" b="b" t="t" l="l"/>
            <a:pathLst>
              <a:path h="1010899" w="1213079">
                <a:moveTo>
                  <a:pt x="0" y="0"/>
                </a:moveTo>
                <a:lnTo>
                  <a:pt x="1213079" y="0"/>
                </a:lnTo>
                <a:lnTo>
                  <a:pt x="1213079" y="1010899"/>
                </a:lnTo>
                <a:lnTo>
                  <a:pt x="0" y="1010899"/>
                </a:lnTo>
                <a:lnTo>
                  <a:pt x="0" y="0"/>
                </a:lnTo>
                <a:close/>
              </a:path>
            </a:pathLst>
          </a:custGeom>
          <a:blipFill>
            <a:blip r:embed="rId7"/>
            <a:stretch>
              <a:fillRect l="0" t="0" r="0" b="0"/>
            </a:stretch>
          </a:blipFill>
        </p:spPr>
      </p:sp>
      <p:grpSp>
        <p:nvGrpSpPr>
          <p:cNvPr name="Group 8" id="8"/>
          <p:cNvGrpSpPr/>
          <p:nvPr/>
        </p:nvGrpSpPr>
        <p:grpSpPr>
          <a:xfrm rot="0">
            <a:off x="719265" y="2902376"/>
            <a:ext cx="11991745" cy="3949700"/>
            <a:chOff x="0" y="0"/>
            <a:chExt cx="15988993" cy="5266267"/>
          </a:xfrm>
        </p:grpSpPr>
        <p:sp>
          <p:nvSpPr>
            <p:cNvPr name="TextBox 9" id="9"/>
            <p:cNvSpPr txBox="true"/>
            <p:nvPr/>
          </p:nvSpPr>
          <p:spPr>
            <a:xfrm rot="0">
              <a:off x="0" y="0"/>
              <a:ext cx="15988993" cy="3048000"/>
            </a:xfrm>
            <a:prstGeom prst="rect">
              <a:avLst/>
            </a:prstGeom>
          </p:spPr>
          <p:txBody>
            <a:bodyPr anchor="t" rtlCol="false" tIns="0" lIns="0" bIns="0" rIns="0">
              <a:spAutoFit/>
            </a:bodyPr>
            <a:lstStyle/>
            <a:p>
              <a:pPr algn="just">
                <a:lnSpc>
                  <a:spcPts val="6000"/>
                </a:lnSpc>
              </a:pPr>
              <a:r>
                <a:rPr lang="en-US" sz="5000" b="true">
                  <a:solidFill>
                    <a:srgbClr val="000000"/>
                  </a:solidFill>
                  <a:latin typeface="Muli Bold"/>
                  <a:ea typeface="Muli Bold"/>
                  <a:cs typeface="Muli Bold"/>
                  <a:sym typeface="Muli Bold"/>
                </a:rPr>
                <a:t>ỨNG DỤNG MẠNG HỌC SÂU TRONG NHẬN DIỆN BỆNH </a:t>
              </a:r>
              <a:r>
                <a:rPr lang="en-US" sz="5000" b="true">
                  <a:solidFill>
                    <a:srgbClr val="000000"/>
                  </a:solidFill>
                  <a:latin typeface="Muli Bold"/>
                  <a:ea typeface="Muli Bold"/>
                  <a:cs typeface="Muli Bold"/>
                  <a:sym typeface="Muli Bold"/>
                </a:rPr>
                <a:t>PARKINSON QUA HÌNH ẢNH VÀ ÂM THANH</a:t>
              </a:r>
            </a:p>
          </p:txBody>
        </p:sp>
        <p:sp>
          <p:nvSpPr>
            <p:cNvPr name="TextBox 10" id="10"/>
            <p:cNvSpPr txBox="true"/>
            <p:nvPr/>
          </p:nvSpPr>
          <p:spPr>
            <a:xfrm rot="0">
              <a:off x="0" y="4502150"/>
              <a:ext cx="12747870" cy="764117"/>
            </a:xfrm>
            <a:prstGeom prst="rect">
              <a:avLst/>
            </a:prstGeom>
          </p:spPr>
          <p:txBody>
            <a:bodyPr anchor="t" rtlCol="false" tIns="0" lIns="0" bIns="0" rIns="0">
              <a:spAutoFit/>
            </a:bodyPr>
            <a:lstStyle/>
            <a:p>
              <a:pPr algn="l">
                <a:lnSpc>
                  <a:spcPts val="4899"/>
                </a:lnSpc>
              </a:pPr>
              <a:r>
                <a:rPr lang="en-US" sz="3499" b="true">
                  <a:solidFill>
                    <a:srgbClr val="000000"/>
                  </a:solidFill>
                  <a:latin typeface="Muli Bold"/>
                  <a:ea typeface="Muli Bold"/>
                  <a:cs typeface="Muli Bold"/>
                  <a:sym typeface="Muli Bold"/>
                </a:rPr>
                <a:t>Sinh viên thực hiện: </a:t>
              </a:r>
              <a:r>
                <a:rPr lang="en-US" sz="3499">
                  <a:solidFill>
                    <a:srgbClr val="000000"/>
                  </a:solidFill>
                  <a:latin typeface="Muli"/>
                  <a:ea typeface="Muli"/>
                  <a:cs typeface="Muli"/>
                  <a:sym typeface="Muli"/>
                </a:rPr>
                <a:t>Lê Thị Yến Nhi</a:t>
              </a:r>
            </a:p>
          </p:txBody>
        </p:sp>
      </p:grpSp>
      <p:sp>
        <p:nvSpPr>
          <p:cNvPr name="TextBox 11" id="11"/>
          <p:cNvSpPr txBox="true"/>
          <p:nvPr/>
        </p:nvSpPr>
        <p:spPr>
          <a:xfrm rot="0">
            <a:off x="719265" y="7128316"/>
            <a:ext cx="8498443" cy="596900"/>
          </a:xfrm>
          <a:prstGeom prst="rect">
            <a:avLst/>
          </a:prstGeom>
        </p:spPr>
        <p:txBody>
          <a:bodyPr anchor="t" rtlCol="false" tIns="0" lIns="0" bIns="0" rIns="0">
            <a:spAutoFit/>
          </a:bodyPr>
          <a:lstStyle/>
          <a:p>
            <a:pPr algn="ctr">
              <a:lnSpc>
                <a:spcPts val="4900"/>
              </a:lnSpc>
            </a:pPr>
            <a:r>
              <a:rPr lang="en-US" sz="3500" b="true">
                <a:solidFill>
                  <a:srgbClr val="000000"/>
                </a:solidFill>
                <a:latin typeface="Muli Bold"/>
                <a:ea typeface="Muli Bold"/>
                <a:cs typeface="Muli Bold"/>
                <a:sym typeface="Muli Bold"/>
              </a:rPr>
              <a:t>Môn học: </a:t>
            </a:r>
            <a:r>
              <a:rPr lang="en-US" sz="3500">
                <a:solidFill>
                  <a:srgbClr val="000000"/>
                </a:solidFill>
                <a:latin typeface="Muli"/>
                <a:ea typeface="Muli"/>
                <a:cs typeface="Muli"/>
                <a:sym typeface="Muli"/>
              </a:rPr>
              <a:t>Chuyên đề Công nghệ thông tin</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814233" y="-1388433"/>
            <a:ext cx="3660256" cy="3651105"/>
          </a:xfrm>
          <a:custGeom>
            <a:avLst/>
            <a:gdLst/>
            <a:ahLst/>
            <a:cxnLst/>
            <a:rect r="r" b="b" t="t" l="l"/>
            <a:pathLst>
              <a:path h="3651105" w="3660256">
                <a:moveTo>
                  <a:pt x="0" y="0"/>
                </a:moveTo>
                <a:lnTo>
                  <a:pt x="3660255" y="0"/>
                </a:lnTo>
                <a:lnTo>
                  <a:pt x="3660255" y="3651106"/>
                </a:lnTo>
                <a:lnTo>
                  <a:pt x="0" y="3651106"/>
                </a:lnTo>
                <a:lnTo>
                  <a:pt x="0" y="0"/>
                </a:lnTo>
                <a:close/>
              </a:path>
            </a:pathLst>
          </a:custGeom>
          <a:blipFill>
            <a:blip r:embed="rId2"/>
            <a:stretch>
              <a:fillRect l="0" t="0" r="0" b="0"/>
            </a:stretch>
          </a:blipFill>
        </p:spPr>
      </p:sp>
      <p:sp>
        <p:nvSpPr>
          <p:cNvPr name="Freeform 3" id="3"/>
          <p:cNvSpPr/>
          <p:nvPr/>
        </p:nvSpPr>
        <p:spPr>
          <a:xfrm flipH="true" flipV="false" rot="0">
            <a:off x="113044" y="8021082"/>
            <a:ext cx="18288000" cy="2561784"/>
          </a:xfrm>
          <a:custGeom>
            <a:avLst/>
            <a:gdLst/>
            <a:ahLst/>
            <a:cxnLst/>
            <a:rect r="r" b="b" t="t" l="l"/>
            <a:pathLst>
              <a:path h="2561784" w="18288000">
                <a:moveTo>
                  <a:pt x="18288000" y="0"/>
                </a:moveTo>
                <a:lnTo>
                  <a:pt x="0" y="0"/>
                </a:lnTo>
                <a:lnTo>
                  <a:pt x="0" y="2561783"/>
                </a:lnTo>
                <a:lnTo>
                  <a:pt x="18288000" y="2561783"/>
                </a:lnTo>
                <a:lnTo>
                  <a:pt x="18288000" y="0"/>
                </a:lnTo>
                <a:close/>
              </a:path>
            </a:pathLst>
          </a:custGeom>
          <a:blipFill>
            <a:blip r:embed="rId3">
              <a:extLst>
                <a:ext uri="{96DAC541-7B7A-43D3-8B79-37D633B846F1}">
                  <asvg:svgBlip xmlns:asvg="http://schemas.microsoft.com/office/drawing/2016/SVG/main" r:embed="rId4"/>
                </a:ext>
              </a:extLst>
            </a:blip>
            <a:stretch>
              <a:fillRect l="0" t="-300932" r="0" b="-312945"/>
            </a:stretch>
          </a:blipFill>
        </p:spPr>
      </p:sp>
      <p:sp>
        <p:nvSpPr>
          <p:cNvPr name="Freeform 4" id="4"/>
          <p:cNvSpPr/>
          <p:nvPr/>
        </p:nvSpPr>
        <p:spPr>
          <a:xfrm flipH="false" flipV="false" rot="0">
            <a:off x="-1282966" y="-2855447"/>
            <a:ext cx="5024391" cy="4716647"/>
          </a:xfrm>
          <a:custGeom>
            <a:avLst/>
            <a:gdLst/>
            <a:ahLst/>
            <a:cxnLst/>
            <a:rect r="r" b="b" t="t" l="l"/>
            <a:pathLst>
              <a:path h="4716647" w="5024391">
                <a:moveTo>
                  <a:pt x="0" y="0"/>
                </a:moveTo>
                <a:lnTo>
                  <a:pt x="5024391" y="0"/>
                </a:lnTo>
                <a:lnTo>
                  <a:pt x="5024391" y="4716647"/>
                </a:lnTo>
                <a:lnTo>
                  <a:pt x="0" y="4716647"/>
                </a:lnTo>
                <a:lnTo>
                  <a:pt x="0" y="0"/>
                </a:lnTo>
                <a:close/>
              </a:path>
            </a:pathLst>
          </a:custGeom>
          <a:blipFill>
            <a:blip r:embed="rId5"/>
            <a:stretch>
              <a:fillRect l="0" t="0" r="0" b="0"/>
            </a:stretch>
          </a:blipFill>
        </p:spPr>
      </p:sp>
      <p:sp>
        <p:nvSpPr>
          <p:cNvPr name="Freeform 5" id="5"/>
          <p:cNvSpPr/>
          <p:nvPr/>
        </p:nvSpPr>
        <p:spPr>
          <a:xfrm flipH="false" flipV="false" rot="0">
            <a:off x="16192858" y="437120"/>
            <a:ext cx="1483784" cy="1135769"/>
          </a:xfrm>
          <a:custGeom>
            <a:avLst/>
            <a:gdLst/>
            <a:ahLst/>
            <a:cxnLst/>
            <a:rect r="r" b="b" t="t" l="l"/>
            <a:pathLst>
              <a:path h="1135769" w="1483784">
                <a:moveTo>
                  <a:pt x="0" y="0"/>
                </a:moveTo>
                <a:lnTo>
                  <a:pt x="1483784" y="0"/>
                </a:lnTo>
                <a:lnTo>
                  <a:pt x="1483784" y="1135769"/>
                </a:lnTo>
                <a:lnTo>
                  <a:pt x="0" y="11357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588337" y="8588733"/>
            <a:ext cx="3404259" cy="1000001"/>
          </a:xfrm>
          <a:custGeom>
            <a:avLst/>
            <a:gdLst/>
            <a:ahLst/>
            <a:cxnLst/>
            <a:rect r="r" b="b" t="t" l="l"/>
            <a:pathLst>
              <a:path h="1000001" w="3404259">
                <a:moveTo>
                  <a:pt x="0" y="0"/>
                </a:moveTo>
                <a:lnTo>
                  <a:pt x="3404259" y="0"/>
                </a:lnTo>
                <a:lnTo>
                  <a:pt x="3404259" y="1000001"/>
                </a:lnTo>
                <a:lnTo>
                  <a:pt x="0" y="1000001"/>
                </a:lnTo>
                <a:lnTo>
                  <a:pt x="0" y="0"/>
                </a:lnTo>
                <a:close/>
              </a:path>
            </a:pathLst>
          </a:custGeom>
          <a:blipFill>
            <a:blip r:embed="rId8"/>
            <a:stretch>
              <a:fillRect l="0" t="0" r="0" b="0"/>
            </a:stretch>
          </a:blipFill>
        </p:spPr>
      </p:sp>
      <p:sp>
        <p:nvSpPr>
          <p:cNvPr name="TextBox 7" id="7"/>
          <p:cNvSpPr txBox="true"/>
          <p:nvPr/>
        </p:nvSpPr>
        <p:spPr>
          <a:xfrm rot="0">
            <a:off x="896815" y="1974594"/>
            <a:ext cx="11531398" cy="942975"/>
          </a:xfrm>
          <a:prstGeom prst="rect">
            <a:avLst/>
          </a:prstGeom>
        </p:spPr>
        <p:txBody>
          <a:bodyPr anchor="t" rtlCol="false" tIns="0" lIns="0" bIns="0" rIns="0">
            <a:spAutoFit/>
          </a:bodyPr>
          <a:lstStyle/>
          <a:p>
            <a:pPr algn="l">
              <a:lnSpc>
                <a:spcPts val="7440"/>
              </a:lnSpc>
            </a:pPr>
            <a:r>
              <a:rPr lang="en-US" sz="6200" spc="-93" b="true">
                <a:solidFill>
                  <a:srgbClr val="000000"/>
                </a:solidFill>
                <a:latin typeface="Muli Bold"/>
                <a:ea typeface="Muli Bold"/>
                <a:cs typeface="Muli Bold"/>
                <a:sym typeface="Muli Bold"/>
              </a:rPr>
              <a:t>ResNet - Residual Network</a:t>
            </a:r>
          </a:p>
        </p:txBody>
      </p:sp>
      <p:sp>
        <p:nvSpPr>
          <p:cNvPr name="Freeform 8" id="8"/>
          <p:cNvSpPr/>
          <p:nvPr/>
        </p:nvSpPr>
        <p:spPr>
          <a:xfrm flipH="false" flipV="false" rot="0">
            <a:off x="9593221" y="4303992"/>
            <a:ext cx="7936444" cy="2855440"/>
          </a:xfrm>
          <a:custGeom>
            <a:avLst/>
            <a:gdLst/>
            <a:ahLst/>
            <a:cxnLst/>
            <a:rect r="r" b="b" t="t" l="l"/>
            <a:pathLst>
              <a:path h="2855440" w="7936444">
                <a:moveTo>
                  <a:pt x="0" y="0"/>
                </a:moveTo>
                <a:lnTo>
                  <a:pt x="7936444" y="0"/>
                </a:lnTo>
                <a:lnTo>
                  <a:pt x="7936444" y="2855440"/>
                </a:lnTo>
                <a:lnTo>
                  <a:pt x="0" y="2855440"/>
                </a:lnTo>
                <a:lnTo>
                  <a:pt x="0" y="0"/>
                </a:lnTo>
                <a:close/>
              </a:path>
            </a:pathLst>
          </a:custGeom>
          <a:blipFill>
            <a:blip r:embed="rId9"/>
            <a:stretch>
              <a:fillRect l="0" t="0" r="0" b="0"/>
            </a:stretch>
          </a:blipFill>
        </p:spPr>
      </p:sp>
      <p:sp>
        <p:nvSpPr>
          <p:cNvPr name="TextBox 9" id="9"/>
          <p:cNvSpPr txBox="true"/>
          <p:nvPr/>
        </p:nvSpPr>
        <p:spPr>
          <a:xfrm rot="0">
            <a:off x="758335" y="3166280"/>
            <a:ext cx="16771330" cy="850900"/>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000000"/>
                </a:solidFill>
                <a:latin typeface="Muli"/>
                <a:ea typeface="Muli"/>
                <a:cs typeface="Muli"/>
                <a:sym typeface="Muli"/>
              </a:rPr>
              <a:t>Phát triển bởi nhóm nghiên cứu thuộc Microsoft gồm Kaiming He, Xiangyu Zhang, Shaoqing Ren và Jian Sun và dành chiến thắng trong cuộc thi ILSVRC năm 2015.</a:t>
            </a:r>
          </a:p>
        </p:txBody>
      </p:sp>
      <p:sp>
        <p:nvSpPr>
          <p:cNvPr name="TextBox 10" id="10"/>
          <p:cNvSpPr txBox="true"/>
          <p:nvPr/>
        </p:nvSpPr>
        <p:spPr>
          <a:xfrm rot="0">
            <a:off x="758335" y="4265892"/>
            <a:ext cx="8547618" cy="2165350"/>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000000"/>
                </a:solidFill>
                <a:latin typeface="Muli"/>
                <a:ea typeface="Muli"/>
                <a:cs typeface="Muli"/>
                <a:sym typeface="Muli"/>
              </a:rPr>
              <a:t>Là mạng nơ-ron dư thừa, một kiến trúc học sâu mà trong đó các lớp học các hàm dư (residual functions) liên quan đến đầu vào của lớp. Giải quyết các vấn đề mà những mô hình khác vướng phải trong quá trình huấn luyện, đó là:</a:t>
            </a:r>
          </a:p>
        </p:txBody>
      </p:sp>
      <p:sp>
        <p:nvSpPr>
          <p:cNvPr name="TextBox 11" id="11"/>
          <p:cNvSpPr txBox="true"/>
          <p:nvPr/>
        </p:nvSpPr>
        <p:spPr>
          <a:xfrm rot="0">
            <a:off x="1374670" y="6678892"/>
            <a:ext cx="7769330" cy="850900"/>
          </a:xfrm>
          <a:prstGeom prst="rect">
            <a:avLst/>
          </a:prstGeom>
        </p:spPr>
        <p:txBody>
          <a:bodyPr anchor="t" rtlCol="false" tIns="0" lIns="0" bIns="0" rIns="0">
            <a:spAutoFit/>
          </a:bodyPr>
          <a:lstStyle/>
          <a:p>
            <a:pPr algn="just" marL="539749" indent="-269875" lvl="1">
              <a:lnSpc>
                <a:spcPts val="3499"/>
              </a:lnSpc>
              <a:buFont typeface="Arial"/>
              <a:buChar char="•"/>
            </a:pPr>
            <a:r>
              <a:rPr lang="en-US" b="true" sz="2499">
                <a:solidFill>
                  <a:srgbClr val="000000"/>
                </a:solidFill>
                <a:latin typeface="Muli Bold"/>
                <a:ea typeface="Muli Bold"/>
                <a:cs typeface="Muli Bold"/>
                <a:sym typeface="Muli Bold"/>
              </a:rPr>
              <a:t>Vanishing Gradient</a:t>
            </a:r>
            <a:r>
              <a:rPr lang="en-US" sz="2499">
                <a:solidFill>
                  <a:srgbClr val="000000"/>
                </a:solidFill>
                <a:latin typeface="Muli"/>
                <a:ea typeface="Muli"/>
                <a:cs typeface="Muli"/>
                <a:sym typeface="Muli"/>
              </a:rPr>
              <a:t> ( Tiêu biến độ dốc)</a:t>
            </a:r>
          </a:p>
          <a:p>
            <a:pPr algn="just" marL="539749" indent="-269875" lvl="1">
              <a:lnSpc>
                <a:spcPts val="3499"/>
              </a:lnSpc>
              <a:buFont typeface="Arial"/>
              <a:buChar char="•"/>
            </a:pPr>
            <a:r>
              <a:rPr lang="en-US" b="true" sz="2499">
                <a:solidFill>
                  <a:srgbClr val="000000"/>
                </a:solidFill>
                <a:latin typeface="Muli Bold"/>
                <a:ea typeface="Muli Bold"/>
                <a:cs typeface="Muli Bold"/>
                <a:sym typeface="Muli Bold"/>
              </a:rPr>
              <a:t>Exploding Gradient</a:t>
            </a:r>
            <a:r>
              <a:rPr lang="en-US" sz="2499">
                <a:solidFill>
                  <a:srgbClr val="000000"/>
                </a:solidFill>
                <a:latin typeface="Muli"/>
                <a:ea typeface="Muli"/>
                <a:cs typeface="Muli"/>
                <a:sym typeface="Muli"/>
              </a:rPr>
              <a:t> (Bùng nổ độ dốc)</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814233" y="-1388433"/>
            <a:ext cx="3660256" cy="3651105"/>
          </a:xfrm>
          <a:custGeom>
            <a:avLst/>
            <a:gdLst/>
            <a:ahLst/>
            <a:cxnLst/>
            <a:rect r="r" b="b" t="t" l="l"/>
            <a:pathLst>
              <a:path h="3651105" w="3660256">
                <a:moveTo>
                  <a:pt x="0" y="0"/>
                </a:moveTo>
                <a:lnTo>
                  <a:pt x="3660255" y="0"/>
                </a:lnTo>
                <a:lnTo>
                  <a:pt x="3660255" y="3651106"/>
                </a:lnTo>
                <a:lnTo>
                  <a:pt x="0" y="3651106"/>
                </a:lnTo>
                <a:lnTo>
                  <a:pt x="0" y="0"/>
                </a:lnTo>
                <a:close/>
              </a:path>
            </a:pathLst>
          </a:custGeom>
          <a:blipFill>
            <a:blip r:embed="rId2"/>
            <a:stretch>
              <a:fillRect l="0" t="0" r="0" b="0"/>
            </a:stretch>
          </a:blipFill>
        </p:spPr>
      </p:sp>
      <p:sp>
        <p:nvSpPr>
          <p:cNvPr name="Freeform 3" id="3"/>
          <p:cNvSpPr/>
          <p:nvPr/>
        </p:nvSpPr>
        <p:spPr>
          <a:xfrm flipH="true" flipV="false" rot="0">
            <a:off x="113044" y="8021082"/>
            <a:ext cx="18288000" cy="2561784"/>
          </a:xfrm>
          <a:custGeom>
            <a:avLst/>
            <a:gdLst/>
            <a:ahLst/>
            <a:cxnLst/>
            <a:rect r="r" b="b" t="t" l="l"/>
            <a:pathLst>
              <a:path h="2561784" w="18288000">
                <a:moveTo>
                  <a:pt x="18288000" y="0"/>
                </a:moveTo>
                <a:lnTo>
                  <a:pt x="0" y="0"/>
                </a:lnTo>
                <a:lnTo>
                  <a:pt x="0" y="2561783"/>
                </a:lnTo>
                <a:lnTo>
                  <a:pt x="18288000" y="2561783"/>
                </a:lnTo>
                <a:lnTo>
                  <a:pt x="18288000" y="0"/>
                </a:lnTo>
                <a:close/>
              </a:path>
            </a:pathLst>
          </a:custGeom>
          <a:blipFill>
            <a:blip r:embed="rId3">
              <a:extLst>
                <a:ext uri="{96DAC541-7B7A-43D3-8B79-37D633B846F1}">
                  <asvg:svgBlip xmlns:asvg="http://schemas.microsoft.com/office/drawing/2016/SVG/main" r:embed="rId4"/>
                </a:ext>
              </a:extLst>
            </a:blip>
            <a:stretch>
              <a:fillRect l="0" t="-300932" r="0" b="-312945"/>
            </a:stretch>
          </a:blipFill>
        </p:spPr>
      </p:sp>
      <p:sp>
        <p:nvSpPr>
          <p:cNvPr name="Freeform 4" id="4"/>
          <p:cNvSpPr/>
          <p:nvPr/>
        </p:nvSpPr>
        <p:spPr>
          <a:xfrm flipH="false" flipV="false" rot="0">
            <a:off x="-1282966" y="-2855447"/>
            <a:ext cx="5024391" cy="4716647"/>
          </a:xfrm>
          <a:custGeom>
            <a:avLst/>
            <a:gdLst/>
            <a:ahLst/>
            <a:cxnLst/>
            <a:rect r="r" b="b" t="t" l="l"/>
            <a:pathLst>
              <a:path h="4716647" w="5024391">
                <a:moveTo>
                  <a:pt x="0" y="0"/>
                </a:moveTo>
                <a:lnTo>
                  <a:pt x="5024391" y="0"/>
                </a:lnTo>
                <a:lnTo>
                  <a:pt x="5024391" y="4716647"/>
                </a:lnTo>
                <a:lnTo>
                  <a:pt x="0" y="4716647"/>
                </a:lnTo>
                <a:lnTo>
                  <a:pt x="0" y="0"/>
                </a:lnTo>
                <a:close/>
              </a:path>
            </a:pathLst>
          </a:custGeom>
          <a:blipFill>
            <a:blip r:embed="rId5"/>
            <a:stretch>
              <a:fillRect l="0" t="0" r="0" b="0"/>
            </a:stretch>
          </a:blipFill>
        </p:spPr>
      </p:sp>
      <p:sp>
        <p:nvSpPr>
          <p:cNvPr name="Freeform 5" id="5"/>
          <p:cNvSpPr/>
          <p:nvPr/>
        </p:nvSpPr>
        <p:spPr>
          <a:xfrm flipH="false" flipV="false" rot="0">
            <a:off x="16192858" y="437120"/>
            <a:ext cx="1483784" cy="1135769"/>
          </a:xfrm>
          <a:custGeom>
            <a:avLst/>
            <a:gdLst/>
            <a:ahLst/>
            <a:cxnLst/>
            <a:rect r="r" b="b" t="t" l="l"/>
            <a:pathLst>
              <a:path h="1135769" w="1483784">
                <a:moveTo>
                  <a:pt x="0" y="0"/>
                </a:moveTo>
                <a:lnTo>
                  <a:pt x="1483784" y="0"/>
                </a:lnTo>
                <a:lnTo>
                  <a:pt x="1483784" y="1135769"/>
                </a:lnTo>
                <a:lnTo>
                  <a:pt x="0" y="11357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588337" y="8588733"/>
            <a:ext cx="3404259" cy="1000001"/>
          </a:xfrm>
          <a:custGeom>
            <a:avLst/>
            <a:gdLst/>
            <a:ahLst/>
            <a:cxnLst/>
            <a:rect r="r" b="b" t="t" l="l"/>
            <a:pathLst>
              <a:path h="1000001" w="3404259">
                <a:moveTo>
                  <a:pt x="0" y="0"/>
                </a:moveTo>
                <a:lnTo>
                  <a:pt x="3404259" y="0"/>
                </a:lnTo>
                <a:lnTo>
                  <a:pt x="3404259" y="1000001"/>
                </a:lnTo>
                <a:lnTo>
                  <a:pt x="0" y="1000001"/>
                </a:lnTo>
                <a:lnTo>
                  <a:pt x="0" y="0"/>
                </a:lnTo>
                <a:close/>
              </a:path>
            </a:pathLst>
          </a:custGeom>
          <a:blipFill>
            <a:blip r:embed="rId8"/>
            <a:stretch>
              <a:fillRect l="0" t="0" r="0" b="0"/>
            </a:stretch>
          </a:blipFill>
        </p:spPr>
      </p:sp>
      <p:sp>
        <p:nvSpPr>
          <p:cNvPr name="TextBox 7" id="7"/>
          <p:cNvSpPr txBox="true"/>
          <p:nvPr/>
        </p:nvSpPr>
        <p:spPr>
          <a:xfrm rot="0">
            <a:off x="896815" y="1974594"/>
            <a:ext cx="11531398" cy="942975"/>
          </a:xfrm>
          <a:prstGeom prst="rect">
            <a:avLst/>
          </a:prstGeom>
        </p:spPr>
        <p:txBody>
          <a:bodyPr anchor="t" rtlCol="false" tIns="0" lIns="0" bIns="0" rIns="0">
            <a:spAutoFit/>
          </a:bodyPr>
          <a:lstStyle/>
          <a:p>
            <a:pPr algn="l">
              <a:lnSpc>
                <a:spcPts val="7440"/>
              </a:lnSpc>
            </a:pPr>
            <a:r>
              <a:rPr lang="en-US" sz="6200" spc="-93" b="true">
                <a:solidFill>
                  <a:srgbClr val="000000"/>
                </a:solidFill>
                <a:latin typeface="Muli Bold"/>
                <a:ea typeface="Muli Bold"/>
                <a:cs typeface="Muli Bold"/>
                <a:sym typeface="Muli Bold"/>
              </a:rPr>
              <a:t>ResNet - Residual Network</a:t>
            </a:r>
          </a:p>
        </p:txBody>
      </p:sp>
      <p:sp>
        <p:nvSpPr>
          <p:cNvPr name="Freeform 8" id="8"/>
          <p:cNvSpPr/>
          <p:nvPr/>
        </p:nvSpPr>
        <p:spPr>
          <a:xfrm flipH="false" flipV="false" rot="0">
            <a:off x="10443567" y="4123381"/>
            <a:ext cx="6815733" cy="3755142"/>
          </a:xfrm>
          <a:custGeom>
            <a:avLst/>
            <a:gdLst/>
            <a:ahLst/>
            <a:cxnLst/>
            <a:rect r="r" b="b" t="t" l="l"/>
            <a:pathLst>
              <a:path h="3755142" w="6815733">
                <a:moveTo>
                  <a:pt x="0" y="0"/>
                </a:moveTo>
                <a:lnTo>
                  <a:pt x="6815733" y="0"/>
                </a:lnTo>
                <a:lnTo>
                  <a:pt x="6815733" y="3755142"/>
                </a:lnTo>
                <a:lnTo>
                  <a:pt x="0" y="3755142"/>
                </a:lnTo>
                <a:lnTo>
                  <a:pt x="0" y="0"/>
                </a:lnTo>
                <a:close/>
              </a:path>
            </a:pathLst>
          </a:custGeom>
          <a:blipFill>
            <a:blip r:embed="rId9"/>
            <a:stretch>
              <a:fillRect l="-12919" t="0" r="-7462" b="0"/>
            </a:stretch>
          </a:blipFill>
        </p:spPr>
      </p:sp>
      <p:sp>
        <p:nvSpPr>
          <p:cNvPr name="TextBox 9" id="9"/>
          <p:cNvSpPr txBox="true"/>
          <p:nvPr/>
        </p:nvSpPr>
        <p:spPr>
          <a:xfrm rot="0">
            <a:off x="871379" y="3315302"/>
            <a:ext cx="16771330" cy="850900"/>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000000"/>
                </a:solidFill>
                <a:latin typeface="Muli"/>
                <a:ea typeface="Muli"/>
                <a:cs typeface="Muli"/>
                <a:sym typeface="Muli"/>
              </a:rPr>
              <a:t>Nhóm nghiên cứu đã đưa ra khái niệm về Khối Dư (residual blocks) và kĩ thuật Skip Connection để giải quyết 2 hiện tượng nan giải của những mô hình trước.</a:t>
            </a:r>
          </a:p>
        </p:txBody>
      </p:sp>
      <p:sp>
        <p:nvSpPr>
          <p:cNvPr name="TextBox 10" id="10"/>
          <p:cNvSpPr txBox="true"/>
          <p:nvPr/>
        </p:nvSpPr>
        <p:spPr>
          <a:xfrm rot="0">
            <a:off x="1229230" y="4991917"/>
            <a:ext cx="7474058" cy="2165350"/>
          </a:xfrm>
          <a:prstGeom prst="rect">
            <a:avLst/>
          </a:prstGeom>
        </p:spPr>
        <p:txBody>
          <a:bodyPr anchor="t" rtlCol="false" tIns="0" lIns="0" bIns="0" rIns="0">
            <a:spAutoFit/>
          </a:bodyPr>
          <a:lstStyle/>
          <a:p>
            <a:pPr algn="just">
              <a:lnSpc>
                <a:spcPts val="3499"/>
              </a:lnSpc>
            </a:pPr>
            <a:r>
              <a:rPr lang="en-US" sz="2499">
                <a:solidFill>
                  <a:srgbClr val="000000"/>
                </a:solidFill>
                <a:latin typeface="Muli"/>
                <a:ea typeface="Muli"/>
                <a:cs typeface="Muli"/>
                <a:sym typeface="Muli"/>
              </a:rPr>
              <a:t>Với:</a:t>
            </a:r>
          </a:p>
          <a:p>
            <a:pPr algn="just" marL="539749" indent="-269875" lvl="1">
              <a:lnSpc>
                <a:spcPts val="3499"/>
              </a:lnSpc>
              <a:buFont typeface="Arial"/>
              <a:buChar char="•"/>
            </a:pPr>
            <a:r>
              <a:rPr lang="en-US" sz="2499">
                <a:solidFill>
                  <a:srgbClr val="000000"/>
                </a:solidFill>
                <a:latin typeface="Muli"/>
                <a:ea typeface="Muli"/>
                <a:cs typeface="Muli"/>
                <a:sym typeface="Muli"/>
              </a:rPr>
              <a:t>x</a:t>
            </a:r>
            <a:r>
              <a:rPr lang="en-US" sz="2499">
                <a:solidFill>
                  <a:srgbClr val="000000"/>
                </a:solidFill>
                <a:latin typeface="Muli"/>
                <a:ea typeface="Muli"/>
                <a:cs typeface="Muli"/>
                <a:sym typeface="Muli"/>
              </a:rPr>
              <a:t> là tập hợp các lớp tích chập </a:t>
            </a:r>
          </a:p>
          <a:p>
            <a:pPr algn="just" marL="539749" indent="-269875" lvl="1">
              <a:lnSpc>
                <a:spcPts val="3499"/>
              </a:lnSpc>
              <a:buFont typeface="Arial"/>
              <a:buChar char="•"/>
            </a:pPr>
            <a:r>
              <a:rPr lang="en-US" sz="2499">
                <a:solidFill>
                  <a:srgbClr val="000000"/>
                </a:solidFill>
                <a:latin typeface="Muli"/>
                <a:ea typeface="Muli"/>
                <a:cs typeface="Muli"/>
                <a:sym typeface="Muli"/>
              </a:rPr>
              <a:t>F(x) là hàm phần dư (residual function)</a:t>
            </a:r>
          </a:p>
          <a:p>
            <a:pPr algn="just" marL="539749" indent="-269875" lvl="1">
              <a:lnSpc>
                <a:spcPts val="3499"/>
              </a:lnSpc>
              <a:buFont typeface="Arial"/>
              <a:buChar char="•"/>
            </a:pPr>
            <a:r>
              <a:rPr lang="en-US" sz="2499">
                <a:solidFill>
                  <a:srgbClr val="000000"/>
                </a:solidFill>
                <a:latin typeface="Muli"/>
                <a:ea typeface="Muli"/>
                <a:cs typeface="Muli"/>
                <a:sym typeface="Muli"/>
              </a:rPr>
              <a:t>H(x) là hàm ánh xạ từ đầu vào đến đầu ra</a:t>
            </a:r>
          </a:p>
          <a:p>
            <a:pPr algn="just">
              <a:lnSpc>
                <a:spcPts val="3499"/>
              </a:lnSpc>
            </a:pPr>
          </a:p>
        </p:txBody>
      </p:sp>
      <p:sp>
        <p:nvSpPr>
          <p:cNvPr name="TextBox 11" id="11"/>
          <p:cNvSpPr txBox="true"/>
          <p:nvPr/>
        </p:nvSpPr>
        <p:spPr>
          <a:xfrm rot="0">
            <a:off x="4492904" y="8375650"/>
            <a:ext cx="13414944" cy="1727200"/>
          </a:xfrm>
          <a:prstGeom prst="rect">
            <a:avLst/>
          </a:prstGeom>
        </p:spPr>
        <p:txBody>
          <a:bodyPr anchor="t" rtlCol="false" tIns="0" lIns="0" bIns="0" rIns="0">
            <a:spAutoFit/>
          </a:bodyPr>
          <a:lstStyle/>
          <a:p>
            <a:pPr algn="just">
              <a:lnSpc>
                <a:spcPts val="3499"/>
              </a:lnSpc>
            </a:pPr>
            <a:r>
              <a:rPr lang="en-US" sz="2499">
                <a:solidFill>
                  <a:srgbClr val="FFFFFF"/>
                </a:solidFill>
                <a:latin typeface="Muli"/>
                <a:ea typeface="Muli"/>
                <a:cs typeface="Muli"/>
                <a:sym typeface="Muli"/>
              </a:rPr>
              <a:t>Thay vì học một ánh xạ trực tiếp từ H(x) như những mạng khác, mạng ResNet sẽ học một ánh xạ phần dư F(x) = H(x) - x và đầu ra cuối cùng là F(x) + x. Điều này giúp cải thiện và hạn chế được những vấn đề về Tiêu Biến Độ Dốc và Bùng Nổ Độ Dốc.</a:t>
            </a:r>
          </a:p>
          <a:p>
            <a:pPr algn="just">
              <a:lnSpc>
                <a:spcPts val="349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814233" y="-1388433"/>
            <a:ext cx="3660256" cy="3651105"/>
          </a:xfrm>
          <a:custGeom>
            <a:avLst/>
            <a:gdLst/>
            <a:ahLst/>
            <a:cxnLst/>
            <a:rect r="r" b="b" t="t" l="l"/>
            <a:pathLst>
              <a:path h="3651105" w="3660256">
                <a:moveTo>
                  <a:pt x="0" y="0"/>
                </a:moveTo>
                <a:lnTo>
                  <a:pt x="3660255" y="0"/>
                </a:lnTo>
                <a:lnTo>
                  <a:pt x="3660255" y="3651106"/>
                </a:lnTo>
                <a:lnTo>
                  <a:pt x="0" y="3651106"/>
                </a:lnTo>
                <a:lnTo>
                  <a:pt x="0" y="0"/>
                </a:lnTo>
                <a:close/>
              </a:path>
            </a:pathLst>
          </a:custGeom>
          <a:blipFill>
            <a:blip r:embed="rId2"/>
            <a:stretch>
              <a:fillRect l="0" t="0" r="0" b="0"/>
            </a:stretch>
          </a:blipFill>
        </p:spPr>
      </p:sp>
      <p:sp>
        <p:nvSpPr>
          <p:cNvPr name="Freeform 3" id="3"/>
          <p:cNvSpPr/>
          <p:nvPr/>
        </p:nvSpPr>
        <p:spPr>
          <a:xfrm flipH="true" flipV="false" rot="0">
            <a:off x="113044" y="8021082"/>
            <a:ext cx="18288000" cy="2561784"/>
          </a:xfrm>
          <a:custGeom>
            <a:avLst/>
            <a:gdLst/>
            <a:ahLst/>
            <a:cxnLst/>
            <a:rect r="r" b="b" t="t" l="l"/>
            <a:pathLst>
              <a:path h="2561784" w="18288000">
                <a:moveTo>
                  <a:pt x="18288000" y="0"/>
                </a:moveTo>
                <a:lnTo>
                  <a:pt x="0" y="0"/>
                </a:lnTo>
                <a:lnTo>
                  <a:pt x="0" y="2561783"/>
                </a:lnTo>
                <a:lnTo>
                  <a:pt x="18288000" y="2561783"/>
                </a:lnTo>
                <a:lnTo>
                  <a:pt x="18288000" y="0"/>
                </a:lnTo>
                <a:close/>
              </a:path>
            </a:pathLst>
          </a:custGeom>
          <a:blipFill>
            <a:blip r:embed="rId3">
              <a:extLst>
                <a:ext uri="{96DAC541-7B7A-43D3-8B79-37D633B846F1}">
                  <asvg:svgBlip xmlns:asvg="http://schemas.microsoft.com/office/drawing/2016/SVG/main" r:embed="rId4"/>
                </a:ext>
              </a:extLst>
            </a:blip>
            <a:stretch>
              <a:fillRect l="0" t="-300932" r="0" b="-312945"/>
            </a:stretch>
          </a:blipFill>
        </p:spPr>
      </p:sp>
      <p:sp>
        <p:nvSpPr>
          <p:cNvPr name="Freeform 4" id="4"/>
          <p:cNvSpPr/>
          <p:nvPr/>
        </p:nvSpPr>
        <p:spPr>
          <a:xfrm flipH="false" flipV="false" rot="0">
            <a:off x="-1282966" y="-2855447"/>
            <a:ext cx="5024391" cy="4716647"/>
          </a:xfrm>
          <a:custGeom>
            <a:avLst/>
            <a:gdLst/>
            <a:ahLst/>
            <a:cxnLst/>
            <a:rect r="r" b="b" t="t" l="l"/>
            <a:pathLst>
              <a:path h="4716647" w="5024391">
                <a:moveTo>
                  <a:pt x="0" y="0"/>
                </a:moveTo>
                <a:lnTo>
                  <a:pt x="5024391" y="0"/>
                </a:lnTo>
                <a:lnTo>
                  <a:pt x="5024391" y="4716647"/>
                </a:lnTo>
                <a:lnTo>
                  <a:pt x="0" y="4716647"/>
                </a:lnTo>
                <a:lnTo>
                  <a:pt x="0" y="0"/>
                </a:lnTo>
                <a:close/>
              </a:path>
            </a:pathLst>
          </a:custGeom>
          <a:blipFill>
            <a:blip r:embed="rId5"/>
            <a:stretch>
              <a:fillRect l="0" t="0" r="0" b="0"/>
            </a:stretch>
          </a:blipFill>
        </p:spPr>
      </p:sp>
      <p:sp>
        <p:nvSpPr>
          <p:cNvPr name="Freeform 5" id="5"/>
          <p:cNvSpPr/>
          <p:nvPr/>
        </p:nvSpPr>
        <p:spPr>
          <a:xfrm flipH="false" flipV="false" rot="0">
            <a:off x="16192858" y="437120"/>
            <a:ext cx="1483784" cy="1135769"/>
          </a:xfrm>
          <a:custGeom>
            <a:avLst/>
            <a:gdLst/>
            <a:ahLst/>
            <a:cxnLst/>
            <a:rect r="r" b="b" t="t" l="l"/>
            <a:pathLst>
              <a:path h="1135769" w="1483784">
                <a:moveTo>
                  <a:pt x="0" y="0"/>
                </a:moveTo>
                <a:lnTo>
                  <a:pt x="1483784" y="0"/>
                </a:lnTo>
                <a:lnTo>
                  <a:pt x="1483784" y="1135769"/>
                </a:lnTo>
                <a:lnTo>
                  <a:pt x="0" y="11357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588337" y="8588733"/>
            <a:ext cx="3404259" cy="1000001"/>
          </a:xfrm>
          <a:custGeom>
            <a:avLst/>
            <a:gdLst/>
            <a:ahLst/>
            <a:cxnLst/>
            <a:rect r="r" b="b" t="t" l="l"/>
            <a:pathLst>
              <a:path h="1000001" w="3404259">
                <a:moveTo>
                  <a:pt x="0" y="0"/>
                </a:moveTo>
                <a:lnTo>
                  <a:pt x="3404259" y="0"/>
                </a:lnTo>
                <a:lnTo>
                  <a:pt x="3404259" y="1000001"/>
                </a:lnTo>
                <a:lnTo>
                  <a:pt x="0" y="1000001"/>
                </a:lnTo>
                <a:lnTo>
                  <a:pt x="0" y="0"/>
                </a:lnTo>
                <a:close/>
              </a:path>
            </a:pathLst>
          </a:custGeom>
          <a:blipFill>
            <a:blip r:embed="rId8"/>
            <a:stretch>
              <a:fillRect l="0" t="0" r="0" b="0"/>
            </a:stretch>
          </a:blipFill>
        </p:spPr>
      </p:sp>
      <p:sp>
        <p:nvSpPr>
          <p:cNvPr name="TextBox 7" id="7"/>
          <p:cNvSpPr txBox="true"/>
          <p:nvPr/>
        </p:nvSpPr>
        <p:spPr>
          <a:xfrm rot="0">
            <a:off x="896815" y="1974594"/>
            <a:ext cx="11531398" cy="942975"/>
          </a:xfrm>
          <a:prstGeom prst="rect">
            <a:avLst/>
          </a:prstGeom>
        </p:spPr>
        <p:txBody>
          <a:bodyPr anchor="t" rtlCol="false" tIns="0" lIns="0" bIns="0" rIns="0">
            <a:spAutoFit/>
          </a:bodyPr>
          <a:lstStyle/>
          <a:p>
            <a:pPr algn="l">
              <a:lnSpc>
                <a:spcPts val="7440"/>
              </a:lnSpc>
            </a:pPr>
            <a:r>
              <a:rPr lang="en-US" sz="6200" spc="-93" b="true">
                <a:solidFill>
                  <a:srgbClr val="000000"/>
                </a:solidFill>
                <a:latin typeface="Muli Bold"/>
                <a:ea typeface="Muli Bold"/>
                <a:cs typeface="Muli Bold"/>
                <a:sym typeface="Muli Bold"/>
              </a:rPr>
              <a:t>ResNet - Residual Network</a:t>
            </a:r>
          </a:p>
        </p:txBody>
      </p:sp>
      <p:sp>
        <p:nvSpPr>
          <p:cNvPr name="Freeform 8" id="8"/>
          <p:cNvSpPr/>
          <p:nvPr/>
        </p:nvSpPr>
        <p:spPr>
          <a:xfrm flipH="false" flipV="false" rot="0">
            <a:off x="7811402" y="3056464"/>
            <a:ext cx="9447898" cy="4174071"/>
          </a:xfrm>
          <a:custGeom>
            <a:avLst/>
            <a:gdLst/>
            <a:ahLst/>
            <a:cxnLst/>
            <a:rect r="r" b="b" t="t" l="l"/>
            <a:pathLst>
              <a:path h="4174071" w="9447898">
                <a:moveTo>
                  <a:pt x="0" y="0"/>
                </a:moveTo>
                <a:lnTo>
                  <a:pt x="9447898" y="0"/>
                </a:lnTo>
                <a:lnTo>
                  <a:pt x="9447898" y="4174072"/>
                </a:lnTo>
                <a:lnTo>
                  <a:pt x="0" y="4174072"/>
                </a:lnTo>
                <a:lnTo>
                  <a:pt x="0" y="0"/>
                </a:lnTo>
                <a:close/>
              </a:path>
            </a:pathLst>
          </a:custGeom>
          <a:blipFill>
            <a:blip r:embed="rId9"/>
            <a:stretch>
              <a:fillRect l="0" t="0" r="0" b="0"/>
            </a:stretch>
          </a:blipFill>
        </p:spPr>
      </p:sp>
      <p:sp>
        <p:nvSpPr>
          <p:cNvPr name="TextBox 9" id="9"/>
          <p:cNvSpPr txBox="true"/>
          <p:nvPr/>
        </p:nvSpPr>
        <p:spPr>
          <a:xfrm rot="0">
            <a:off x="896815" y="3359047"/>
            <a:ext cx="5543656" cy="850900"/>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000000"/>
                </a:solidFill>
                <a:latin typeface="Muli"/>
                <a:ea typeface="Muli"/>
                <a:cs typeface="Muli"/>
                <a:sym typeface="Muli"/>
              </a:rPr>
              <a:t>Mạng Resnet có những tính năng nổi bật sau:</a:t>
            </a:r>
          </a:p>
        </p:txBody>
      </p:sp>
      <p:sp>
        <p:nvSpPr>
          <p:cNvPr name="TextBox 10" id="10"/>
          <p:cNvSpPr txBox="true"/>
          <p:nvPr/>
        </p:nvSpPr>
        <p:spPr>
          <a:xfrm rot="0">
            <a:off x="1028700" y="4648097"/>
            <a:ext cx="4783884" cy="2165350"/>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000000"/>
                </a:solidFill>
                <a:latin typeface="Muli"/>
                <a:ea typeface="Muli"/>
                <a:cs typeface="Muli"/>
                <a:sym typeface="Muli"/>
              </a:rPr>
              <a:t>Kết nối phần dư</a:t>
            </a:r>
          </a:p>
          <a:p>
            <a:pPr algn="just" marL="539749" indent="-269875" lvl="1">
              <a:lnSpc>
                <a:spcPts val="3499"/>
              </a:lnSpc>
              <a:buFont typeface="Arial"/>
              <a:buChar char="•"/>
            </a:pPr>
            <a:r>
              <a:rPr lang="en-US" sz="2499">
                <a:solidFill>
                  <a:srgbClr val="000000"/>
                </a:solidFill>
                <a:latin typeface="Muli"/>
                <a:ea typeface="Muli"/>
                <a:cs typeface="Muli"/>
                <a:sym typeface="Muli"/>
              </a:rPr>
              <a:t>Ánh xạ đồng nhất</a:t>
            </a:r>
          </a:p>
          <a:p>
            <a:pPr algn="just" marL="539749" indent="-269875" lvl="1">
              <a:lnSpc>
                <a:spcPts val="3499"/>
              </a:lnSpc>
              <a:buFont typeface="Arial"/>
              <a:buChar char="•"/>
            </a:pPr>
            <a:r>
              <a:rPr lang="en-US" sz="2499">
                <a:solidFill>
                  <a:srgbClr val="000000"/>
                </a:solidFill>
                <a:latin typeface="Muli"/>
                <a:ea typeface="Muli"/>
                <a:cs typeface="Muli"/>
                <a:sym typeface="Muli"/>
              </a:rPr>
              <a:t>Độ sâu</a:t>
            </a:r>
          </a:p>
          <a:p>
            <a:pPr algn="just" marL="539749" indent="-269875" lvl="1">
              <a:lnSpc>
                <a:spcPts val="3499"/>
              </a:lnSpc>
              <a:buFont typeface="Arial"/>
              <a:buChar char="•"/>
            </a:pPr>
            <a:r>
              <a:rPr lang="en-US" sz="2499">
                <a:solidFill>
                  <a:srgbClr val="000000"/>
                </a:solidFill>
                <a:latin typeface="Muli"/>
                <a:ea typeface="Muli"/>
                <a:cs typeface="Muli"/>
                <a:sym typeface="Muli"/>
              </a:rPr>
              <a:t>Cải thiện về số lượng tham số</a:t>
            </a:r>
          </a:p>
        </p:txBody>
      </p:sp>
      <p:sp>
        <p:nvSpPr>
          <p:cNvPr name="TextBox 11" id="11"/>
          <p:cNvSpPr txBox="true"/>
          <p:nvPr/>
        </p:nvSpPr>
        <p:spPr>
          <a:xfrm rot="0">
            <a:off x="6235150" y="8299684"/>
            <a:ext cx="11777634" cy="1289050"/>
          </a:xfrm>
          <a:prstGeom prst="rect">
            <a:avLst/>
          </a:prstGeom>
        </p:spPr>
        <p:txBody>
          <a:bodyPr anchor="t" rtlCol="false" tIns="0" lIns="0" bIns="0" rIns="0">
            <a:spAutoFit/>
          </a:bodyPr>
          <a:lstStyle/>
          <a:p>
            <a:pPr algn="just">
              <a:lnSpc>
                <a:spcPts val="3499"/>
              </a:lnSpc>
            </a:pPr>
            <a:r>
              <a:rPr lang="en-US" sz="2499">
                <a:solidFill>
                  <a:srgbClr val="FFFFFF"/>
                </a:solidFill>
                <a:latin typeface="Muli"/>
                <a:ea typeface="Muli"/>
                <a:cs typeface="Muli"/>
                <a:sym typeface="Muli"/>
              </a:rPr>
              <a:t>Tùy theo từng phiên bản mà Resnet với số lớp càng cao thì mô hình càng mạnh hơn cho hiệu suất nhận diện cao hơn nhưng cũng đồng nghĩa với việc tốn tài nguyên cũng như lượng lớn dữ liệu cần để huấn luyện mô hình.</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814233" y="-1388433"/>
            <a:ext cx="3660256" cy="3651105"/>
          </a:xfrm>
          <a:custGeom>
            <a:avLst/>
            <a:gdLst/>
            <a:ahLst/>
            <a:cxnLst/>
            <a:rect r="r" b="b" t="t" l="l"/>
            <a:pathLst>
              <a:path h="3651105" w="3660256">
                <a:moveTo>
                  <a:pt x="0" y="0"/>
                </a:moveTo>
                <a:lnTo>
                  <a:pt x="3660255" y="0"/>
                </a:lnTo>
                <a:lnTo>
                  <a:pt x="3660255" y="3651106"/>
                </a:lnTo>
                <a:lnTo>
                  <a:pt x="0" y="3651106"/>
                </a:lnTo>
                <a:lnTo>
                  <a:pt x="0" y="0"/>
                </a:lnTo>
                <a:close/>
              </a:path>
            </a:pathLst>
          </a:custGeom>
          <a:blipFill>
            <a:blip r:embed="rId2"/>
            <a:stretch>
              <a:fillRect l="0" t="0" r="0" b="0"/>
            </a:stretch>
          </a:blipFill>
        </p:spPr>
      </p:sp>
      <p:sp>
        <p:nvSpPr>
          <p:cNvPr name="Freeform 3" id="3"/>
          <p:cNvSpPr/>
          <p:nvPr/>
        </p:nvSpPr>
        <p:spPr>
          <a:xfrm flipH="true" flipV="false" rot="0">
            <a:off x="113044" y="8021082"/>
            <a:ext cx="18288000" cy="2561784"/>
          </a:xfrm>
          <a:custGeom>
            <a:avLst/>
            <a:gdLst/>
            <a:ahLst/>
            <a:cxnLst/>
            <a:rect r="r" b="b" t="t" l="l"/>
            <a:pathLst>
              <a:path h="2561784" w="18288000">
                <a:moveTo>
                  <a:pt x="18288000" y="0"/>
                </a:moveTo>
                <a:lnTo>
                  <a:pt x="0" y="0"/>
                </a:lnTo>
                <a:lnTo>
                  <a:pt x="0" y="2561783"/>
                </a:lnTo>
                <a:lnTo>
                  <a:pt x="18288000" y="2561783"/>
                </a:lnTo>
                <a:lnTo>
                  <a:pt x="18288000" y="0"/>
                </a:lnTo>
                <a:close/>
              </a:path>
            </a:pathLst>
          </a:custGeom>
          <a:blipFill>
            <a:blip r:embed="rId3">
              <a:extLst>
                <a:ext uri="{96DAC541-7B7A-43D3-8B79-37D633B846F1}">
                  <asvg:svgBlip xmlns:asvg="http://schemas.microsoft.com/office/drawing/2016/SVG/main" r:embed="rId4"/>
                </a:ext>
              </a:extLst>
            </a:blip>
            <a:stretch>
              <a:fillRect l="0" t="-300932" r="0" b="-312945"/>
            </a:stretch>
          </a:blipFill>
        </p:spPr>
      </p:sp>
      <p:sp>
        <p:nvSpPr>
          <p:cNvPr name="Freeform 4" id="4"/>
          <p:cNvSpPr/>
          <p:nvPr/>
        </p:nvSpPr>
        <p:spPr>
          <a:xfrm flipH="false" flipV="false" rot="0">
            <a:off x="-1282966" y="-2855447"/>
            <a:ext cx="5024391" cy="4716647"/>
          </a:xfrm>
          <a:custGeom>
            <a:avLst/>
            <a:gdLst/>
            <a:ahLst/>
            <a:cxnLst/>
            <a:rect r="r" b="b" t="t" l="l"/>
            <a:pathLst>
              <a:path h="4716647" w="5024391">
                <a:moveTo>
                  <a:pt x="0" y="0"/>
                </a:moveTo>
                <a:lnTo>
                  <a:pt x="5024391" y="0"/>
                </a:lnTo>
                <a:lnTo>
                  <a:pt x="5024391" y="4716647"/>
                </a:lnTo>
                <a:lnTo>
                  <a:pt x="0" y="4716647"/>
                </a:lnTo>
                <a:lnTo>
                  <a:pt x="0" y="0"/>
                </a:lnTo>
                <a:close/>
              </a:path>
            </a:pathLst>
          </a:custGeom>
          <a:blipFill>
            <a:blip r:embed="rId5"/>
            <a:stretch>
              <a:fillRect l="0" t="0" r="0" b="0"/>
            </a:stretch>
          </a:blipFill>
        </p:spPr>
      </p:sp>
      <p:sp>
        <p:nvSpPr>
          <p:cNvPr name="Freeform 5" id="5"/>
          <p:cNvSpPr/>
          <p:nvPr/>
        </p:nvSpPr>
        <p:spPr>
          <a:xfrm flipH="false" flipV="false" rot="0">
            <a:off x="16192858" y="437120"/>
            <a:ext cx="1483784" cy="1135769"/>
          </a:xfrm>
          <a:custGeom>
            <a:avLst/>
            <a:gdLst/>
            <a:ahLst/>
            <a:cxnLst/>
            <a:rect r="r" b="b" t="t" l="l"/>
            <a:pathLst>
              <a:path h="1135769" w="1483784">
                <a:moveTo>
                  <a:pt x="0" y="0"/>
                </a:moveTo>
                <a:lnTo>
                  <a:pt x="1483784" y="0"/>
                </a:lnTo>
                <a:lnTo>
                  <a:pt x="1483784" y="1135769"/>
                </a:lnTo>
                <a:lnTo>
                  <a:pt x="0" y="11357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588337" y="8588733"/>
            <a:ext cx="3404259" cy="1000001"/>
          </a:xfrm>
          <a:custGeom>
            <a:avLst/>
            <a:gdLst/>
            <a:ahLst/>
            <a:cxnLst/>
            <a:rect r="r" b="b" t="t" l="l"/>
            <a:pathLst>
              <a:path h="1000001" w="3404259">
                <a:moveTo>
                  <a:pt x="0" y="0"/>
                </a:moveTo>
                <a:lnTo>
                  <a:pt x="3404259" y="0"/>
                </a:lnTo>
                <a:lnTo>
                  <a:pt x="3404259" y="1000001"/>
                </a:lnTo>
                <a:lnTo>
                  <a:pt x="0" y="1000001"/>
                </a:lnTo>
                <a:lnTo>
                  <a:pt x="0" y="0"/>
                </a:lnTo>
                <a:close/>
              </a:path>
            </a:pathLst>
          </a:custGeom>
          <a:blipFill>
            <a:blip r:embed="rId8"/>
            <a:stretch>
              <a:fillRect l="0" t="0" r="0" b="0"/>
            </a:stretch>
          </a:blipFill>
        </p:spPr>
      </p:sp>
      <p:sp>
        <p:nvSpPr>
          <p:cNvPr name="TextBox 7" id="7"/>
          <p:cNvSpPr txBox="true"/>
          <p:nvPr/>
        </p:nvSpPr>
        <p:spPr>
          <a:xfrm rot="0">
            <a:off x="896815" y="1974594"/>
            <a:ext cx="11531398" cy="942975"/>
          </a:xfrm>
          <a:prstGeom prst="rect">
            <a:avLst/>
          </a:prstGeom>
        </p:spPr>
        <p:txBody>
          <a:bodyPr anchor="t" rtlCol="false" tIns="0" lIns="0" bIns="0" rIns="0">
            <a:spAutoFit/>
          </a:bodyPr>
          <a:lstStyle/>
          <a:p>
            <a:pPr algn="l">
              <a:lnSpc>
                <a:spcPts val="7440"/>
              </a:lnSpc>
            </a:pPr>
            <a:r>
              <a:rPr lang="en-US" sz="6200" spc="-93" b="true">
                <a:solidFill>
                  <a:srgbClr val="000000"/>
                </a:solidFill>
                <a:latin typeface="Muli Bold"/>
                <a:ea typeface="Muli Bold"/>
                <a:cs typeface="Muli Bold"/>
                <a:sym typeface="Muli Bold"/>
              </a:rPr>
              <a:t>ResNet - Residual Network</a:t>
            </a:r>
          </a:p>
        </p:txBody>
      </p:sp>
      <p:sp>
        <p:nvSpPr>
          <p:cNvPr name="Freeform 8" id="8"/>
          <p:cNvSpPr/>
          <p:nvPr/>
        </p:nvSpPr>
        <p:spPr>
          <a:xfrm flipH="false" flipV="false" rot="0">
            <a:off x="7811402" y="3056464"/>
            <a:ext cx="9447898" cy="4174071"/>
          </a:xfrm>
          <a:custGeom>
            <a:avLst/>
            <a:gdLst/>
            <a:ahLst/>
            <a:cxnLst/>
            <a:rect r="r" b="b" t="t" l="l"/>
            <a:pathLst>
              <a:path h="4174071" w="9447898">
                <a:moveTo>
                  <a:pt x="0" y="0"/>
                </a:moveTo>
                <a:lnTo>
                  <a:pt x="9447898" y="0"/>
                </a:lnTo>
                <a:lnTo>
                  <a:pt x="9447898" y="4174072"/>
                </a:lnTo>
                <a:lnTo>
                  <a:pt x="0" y="4174072"/>
                </a:lnTo>
                <a:lnTo>
                  <a:pt x="0" y="0"/>
                </a:lnTo>
                <a:close/>
              </a:path>
            </a:pathLst>
          </a:custGeom>
          <a:blipFill>
            <a:blip r:embed="rId9"/>
            <a:stretch>
              <a:fillRect l="0" t="0" r="0" b="0"/>
            </a:stretch>
          </a:blipFill>
        </p:spPr>
      </p:sp>
      <p:sp>
        <p:nvSpPr>
          <p:cNvPr name="TextBox 9" id="9"/>
          <p:cNvSpPr txBox="true"/>
          <p:nvPr/>
        </p:nvSpPr>
        <p:spPr>
          <a:xfrm rot="0">
            <a:off x="896815" y="3359047"/>
            <a:ext cx="5543656" cy="850900"/>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000000"/>
                </a:solidFill>
                <a:latin typeface="Muli"/>
                <a:ea typeface="Muli"/>
                <a:cs typeface="Muli"/>
                <a:sym typeface="Muli"/>
              </a:rPr>
              <a:t>Mạng Resnet có những tính năng nổi bật sau:</a:t>
            </a:r>
          </a:p>
        </p:txBody>
      </p:sp>
      <p:sp>
        <p:nvSpPr>
          <p:cNvPr name="TextBox 10" id="10"/>
          <p:cNvSpPr txBox="true"/>
          <p:nvPr/>
        </p:nvSpPr>
        <p:spPr>
          <a:xfrm rot="0">
            <a:off x="1028700" y="4648097"/>
            <a:ext cx="4783884" cy="2165350"/>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000000"/>
                </a:solidFill>
                <a:latin typeface="Muli"/>
                <a:ea typeface="Muli"/>
                <a:cs typeface="Muli"/>
                <a:sym typeface="Muli"/>
              </a:rPr>
              <a:t>Kết nối phần dư</a:t>
            </a:r>
          </a:p>
          <a:p>
            <a:pPr algn="just" marL="539749" indent="-269875" lvl="1">
              <a:lnSpc>
                <a:spcPts val="3499"/>
              </a:lnSpc>
              <a:buFont typeface="Arial"/>
              <a:buChar char="•"/>
            </a:pPr>
            <a:r>
              <a:rPr lang="en-US" sz="2499">
                <a:solidFill>
                  <a:srgbClr val="000000"/>
                </a:solidFill>
                <a:latin typeface="Muli"/>
                <a:ea typeface="Muli"/>
                <a:cs typeface="Muli"/>
                <a:sym typeface="Muli"/>
              </a:rPr>
              <a:t>Ánh xạ đồng nhất</a:t>
            </a:r>
          </a:p>
          <a:p>
            <a:pPr algn="just" marL="539749" indent="-269875" lvl="1">
              <a:lnSpc>
                <a:spcPts val="3499"/>
              </a:lnSpc>
              <a:buFont typeface="Arial"/>
              <a:buChar char="•"/>
            </a:pPr>
            <a:r>
              <a:rPr lang="en-US" sz="2499">
                <a:solidFill>
                  <a:srgbClr val="000000"/>
                </a:solidFill>
                <a:latin typeface="Muli"/>
                <a:ea typeface="Muli"/>
                <a:cs typeface="Muli"/>
                <a:sym typeface="Muli"/>
              </a:rPr>
              <a:t>Độ sâu</a:t>
            </a:r>
          </a:p>
          <a:p>
            <a:pPr algn="just" marL="539749" indent="-269875" lvl="1">
              <a:lnSpc>
                <a:spcPts val="3499"/>
              </a:lnSpc>
              <a:buFont typeface="Arial"/>
              <a:buChar char="•"/>
            </a:pPr>
            <a:r>
              <a:rPr lang="en-US" sz="2499">
                <a:solidFill>
                  <a:srgbClr val="000000"/>
                </a:solidFill>
                <a:latin typeface="Muli"/>
                <a:ea typeface="Muli"/>
                <a:cs typeface="Muli"/>
                <a:sym typeface="Muli"/>
              </a:rPr>
              <a:t>Cải thiện về số lượng tham số</a:t>
            </a:r>
          </a:p>
        </p:txBody>
      </p:sp>
      <p:sp>
        <p:nvSpPr>
          <p:cNvPr name="TextBox 11" id="11"/>
          <p:cNvSpPr txBox="true"/>
          <p:nvPr/>
        </p:nvSpPr>
        <p:spPr>
          <a:xfrm rot="0">
            <a:off x="6235150" y="8299684"/>
            <a:ext cx="11777634" cy="1289050"/>
          </a:xfrm>
          <a:prstGeom prst="rect">
            <a:avLst/>
          </a:prstGeom>
        </p:spPr>
        <p:txBody>
          <a:bodyPr anchor="t" rtlCol="false" tIns="0" lIns="0" bIns="0" rIns="0">
            <a:spAutoFit/>
          </a:bodyPr>
          <a:lstStyle/>
          <a:p>
            <a:pPr algn="just">
              <a:lnSpc>
                <a:spcPts val="3499"/>
              </a:lnSpc>
            </a:pPr>
            <a:r>
              <a:rPr lang="en-US" sz="2499">
                <a:solidFill>
                  <a:srgbClr val="FFFFFF"/>
                </a:solidFill>
                <a:latin typeface="Muli"/>
                <a:ea typeface="Muli"/>
                <a:cs typeface="Muli"/>
                <a:sym typeface="Muli"/>
              </a:rPr>
              <a:t>Tùy theo từng phiên bản mà Resnet với số lớp càng cao thì mô hình càng mạnh hơn cho hiệu suất nhận diện cao hơn nhưng cũng đồng nghĩa với việc tốn tài nguyên cũng như lượng lớn dữ liệu cần để huấn luyện mô hình.</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814233" y="-1388433"/>
            <a:ext cx="3660256" cy="3651105"/>
          </a:xfrm>
          <a:custGeom>
            <a:avLst/>
            <a:gdLst/>
            <a:ahLst/>
            <a:cxnLst/>
            <a:rect r="r" b="b" t="t" l="l"/>
            <a:pathLst>
              <a:path h="3651105" w="3660256">
                <a:moveTo>
                  <a:pt x="0" y="0"/>
                </a:moveTo>
                <a:lnTo>
                  <a:pt x="3660255" y="0"/>
                </a:lnTo>
                <a:lnTo>
                  <a:pt x="3660255" y="3651106"/>
                </a:lnTo>
                <a:lnTo>
                  <a:pt x="0" y="3651106"/>
                </a:lnTo>
                <a:lnTo>
                  <a:pt x="0" y="0"/>
                </a:lnTo>
                <a:close/>
              </a:path>
            </a:pathLst>
          </a:custGeom>
          <a:blipFill>
            <a:blip r:embed="rId2"/>
            <a:stretch>
              <a:fillRect l="0" t="0" r="0" b="0"/>
            </a:stretch>
          </a:blipFill>
        </p:spPr>
      </p:sp>
      <p:sp>
        <p:nvSpPr>
          <p:cNvPr name="Freeform 3" id="3"/>
          <p:cNvSpPr/>
          <p:nvPr/>
        </p:nvSpPr>
        <p:spPr>
          <a:xfrm flipH="true" flipV="false" rot="0">
            <a:off x="113044" y="8094388"/>
            <a:ext cx="18288000" cy="2561784"/>
          </a:xfrm>
          <a:custGeom>
            <a:avLst/>
            <a:gdLst/>
            <a:ahLst/>
            <a:cxnLst/>
            <a:rect r="r" b="b" t="t" l="l"/>
            <a:pathLst>
              <a:path h="2561784" w="18288000">
                <a:moveTo>
                  <a:pt x="18288000" y="0"/>
                </a:moveTo>
                <a:lnTo>
                  <a:pt x="0" y="0"/>
                </a:lnTo>
                <a:lnTo>
                  <a:pt x="0" y="2561784"/>
                </a:lnTo>
                <a:lnTo>
                  <a:pt x="18288000" y="2561784"/>
                </a:lnTo>
                <a:lnTo>
                  <a:pt x="18288000" y="0"/>
                </a:lnTo>
                <a:close/>
              </a:path>
            </a:pathLst>
          </a:custGeom>
          <a:blipFill>
            <a:blip r:embed="rId3">
              <a:extLst>
                <a:ext uri="{96DAC541-7B7A-43D3-8B79-37D633B846F1}">
                  <asvg:svgBlip xmlns:asvg="http://schemas.microsoft.com/office/drawing/2016/SVG/main" r:embed="rId4"/>
                </a:ext>
              </a:extLst>
            </a:blip>
            <a:stretch>
              <a:fillRect l="0" t="-300932" r="0" b="-312945"/>
            </a:stretch>
          </a:blipFill>
        </p:spPr>
      </p:sp>
      <p:sp>
        <p:nvSpPr>
          <p:cNvPr name="TextBox 4" id="4"/>
          <p:cNvSpPr txBox="true"/>
          <p:nvPr/>
        </p:nvSpPr>
        <p:spPr>
          <a:xfrm rot="0">
            <a:off x="369274" y="3068644"/>
            <a:ext cx="10476317" cy="762000"/>
          </a:xfrm>
          <a:prstGeom prst="rect">
            <a:avLst/>
          </a:prstGeom>
        </p:spPr>
        <p:txBody>
          <a:bodyPr anchor="t" rtlCol="false" tIns="0" lIns="0" bIns="0" rIns="0">
            <a:spAutoFit/>
          </a:bodyPr>
          <a:lstStyle/>
          <a:p>
            <a:pPr algn="l" marL="1079501" indent="-539750" lvl="1">
              <a:lnSpc>
                <a:spcPts val="6000"/>
              </a:lnSpc>
              <a:buFont typeface="Arial"/>
              <a:buChar char="•"/>
            </a:pPr>
            <a:r>
              <a:rPr lang="en-US" b="true" sz="5000" spc="-75">
                <a:solidFill>
                  <a:srgbClr val="000000"/>
                </a:solidFill>
                <a:latin typeface="Muli Bold"/>
                <a:ea typeface="Muli Bold"/>
                <a:cs typeface="Muli Bold"/>
                <a:sym typeface="Muli Bold"/>
              </a:rPr>
              <a:t>Dữ liệu âm thanh</a:t>
            </a:r>
          </a:p>
        </p:txBody>
      </p:sp>
      <p:sp>
        <p:nvSpPr>
          <p:cNvPr name="Freeform 5" id="5"/>
          <p:cNvSpPr/>
          <p:nvPr/>
        </p:nvSpPr>
        <p:spPr>
          <a:xfrm flipH="false" flipV="false" rot="0">
            <a:off x="-1282966" y="-2855447"/>
            <a:ext cx="5024391" cy="4716647"/>
          </a:xfrm>
          <a:custGeom>
            <a:avLst/>
            <a:gdLst/>
            <a:ahLst/>
            <a:cxnLst/>
            <a:rect r="r" b="b" t="t" l="l"/>
            <a:pathLst>
              <a:path h="4716647" w="5024391">
                <a:moveTo>
                  <a:pt x="0" y="0"/>
                </a:moveTo>
                <a:lnTo>
                  <a:pt x="5024391" y="0"/>
                </a:lnTo>
                <a:lnTo>
                  <a:pt x="5024391" y="4716647"/>
                </a:lnTo>
                <a:lnTo>
                  <a:pt x="0" y="4716647"/>
                </a:lnTo>
                <a:lnTo>
                  <a:pt x="0" y="0"/>
                </a:lnTo>
                <a:close/>
              </a:path>
            </a:pathLst>
          </a:custGeom>
          <a:blipFill>
            <a:blip r:embed="rId5"/>
            <a:stretch>
              <a:fillRect l="0" t="0" r="0" b="0"/>
            </a:stretch>
          </a:blipFill>
        </p:spPr>
      </p:sp>
      <p:sp>
        <p:nvSpPr>
          <p:cNvPr name="TextBox 6" id="6"/>
          <p:cNvSpPr txBox="true"/>
          <p:nvPr/>
        </p:nvSpPr>
        <p:spPr>
          <a:xfrm rot="0">
            <a:off x="896815" y="1899231"/>
            <a:ext cx="10476317" cy="942975"/>
          </a:xfrm>
          <a:prstGeom prst="rect">
            <a:avLst/>
          </a:prstGeom>
        </p:spPr>
        <p:txBody>
          <a:bodyPr anchor="t" rtlCol="false" tIns="0" lIns="0" bIns="0" rIns="0">
            <a:spAutoFit/>
          </a:bodyPr>
          <a:lstStyle/>
          <a:p>
            <a:pPr algn="l">
              <a:lnSpc>
                <a:spcPts val="7440"/>
              </a:lnSpc>
            </a:pPr>
            <a:r>
              <a:rPr lang="en-US" sz="6200" spc="-93" b="true">
                <a:solidFill>
                  <a:srgbClr val="000000"/>
                </a:solidFill>
                <a:latin typeface="Muli Bold"/>
                <a:ea typeface="Muli Bold"/>
                <a:cs typeface="Muli Bold"/>
                <a:sym typeface="Muli Bold"/>
              </a:rPr>
              <a:t>Hướng xử lí dữ liệu</a:t>
            </a:r>
          </a:p>
        </p:txBody>
      </p:sp>
      <p:sp>
        <p:nvSpPr>
          <p:cNvPr name="TextBox 7" id="7"/>
          <p:cNvSpPr txBox="true"/>
          <p:nvPr/>
        </p:nvSpPr>
        <p:spPr>
          <a:xfrm rot="0">
            <a:off x="689567" y="3984491"/>
            <a:ext cx="11992830" cy="3917950"/>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000000"/>
                </a:solidFill>
                <a:latin typeface="Muli"/>
                <a:ea typeface="Muli"/>
                <a:cs typeface="Muli"/>
                <a:sym typeface="Muli"/>
              </a:rPr>
              <a:t>Tiền xử lí âm thanh: Librosa. Chuyển các file âm thanh về cùng tần số lấy mẫu, lọc âm thanh nhiễu, chuẩn </a:t>
            </a:r>
            <a:r>
              <a:rPr lang="en-US" sz="2499">
                <a:solidFill>
                  <a:srgbClr val="000000"/>
                </a:solidFill>
                <a:latin typeface="Muli"/>
                <a:ea typeface="Muli"/>
                <a:cs typeface="Muli"/>
                <a:sym typeface="Muli"/>
              </a:rPr>
              <a:t>hóa b</a:t>
            </a:r>
            <a:r>
              <a:rPr lang="en-US" sz="2499">
                <a:solidFill>
                  <a:srgbClr val="000000"/>
                </a:solidFill>
                <a:latin typeface="Muli"/>
                <a:ea typeface="Muli"/>
                <a:cs typeface="Muli"/>
                <a:sym typeface="Muli"/>
              </a:rPr>
              <a:t>iên độ tín hiệu âm thanh nằm trong cùng 1 khoảng. </a:t>
            </a:r>
          </a:p>
          <a:p>
            <a:pPr algn="just">
              <a:lnSpc>
                <a:spcPts val="3499"/>
              </a:lnSpc>
            </a:pPr>
          </a:p>
          <a:p>
            <a:pPr algn="just" marL="539749" indent="-269875" lvl="1">
              <a:lnSpc>
                <a:spcPts val="3499"/>
              </a:lnSpc>
              <a:buFont typeface="Arial"/>
              <a:buChar char="•"/>
            </a:pPr>
            <a:r>
              <a:rPr lang="en-US" sz="2499">
                <a:solidFill>
                  <a:srgbClr val="000000"/>
                </a:solidFill>
                <a:latin typeface="Muli"/>
                <a:ea typeface="Muli"/>
                <a:cs typeface="Muli"/>
                <a:sym typeface="Muli"/>
              </a:rPr>
              <a:t>Trích xuất đặc trưng: chuyển về dạng ảnh spectrogram để sử dụng với mô hình deeplearning. (MFCC / Mel-Spectrograms)</a:t>
            </a:r>
          </a:p>
          <a:p>
            <a:pPr algn="just">
              <a:lnSpc>
                <a:spcPts val="3499"/>
              </a:lnSpc>
            </a:pPr>
          </a:p>
          <a:p>
            <a:pPr algn="just" marL="539749" indent="-269875" lvl="1">
              <a:lnSpc>
                <a:spcPts val="3499"/>
              </a:lnSpc>
              <a:buFont typeface="Arial"/>
              <a:buChar char="•"/>
            </a:pPr>
            <a:r>
              <a:rPr lang="en-US" sz="2499">
                <a:solidFill>
                  <a:srgbClr val="000000"/>
                </a:solidFill>
                <a:latin typeface="Muli"/>
                <a:ea typeface="Muli"/>
                <a:cs typeface="Muli"/>
                <a:sym typeface="Muli"/>
              </a:rPr>
              <a:t>Huấn luyện dữ liệu: từ những hình ảnh spectrogram có được, huấn luyện dữ liệu với những mô hình CNN pretrained như ResNet,…</a:t>
            </a:r>
          </a:p>
        </p:txBody>
      </p:sp>
      <p:sp>
        <p:nvSpPr>
          <p:cNvPr name="Freeform 8" id="8"/>
          <p:cNvSpPr/>
          <p:nvPr/>
        </p:nvSpPr>
        <p:spPr>
          <a:xfrm flipH="false" flipV="false" rot="0">
            <a:off x="13644361" y="4457034"/>
            <a:ext cx="4161725" cy="1790510"/>
          </a:xfrm>
          <a:custGeom>
            <a:avLst/>
            <a:gdLst/>
            <a:ahLst/>
            <a:cxnLst/>
            <a:rect r="r" b="b" t="t" l="l"/>
            <a:pathLst>
              <a:path h="1790510" w="4161725">
                <a:moveTo>
                  <a:pt x="0" y="0"/>
                </a:moveTo>
                <a:lnTo>
                  <a:pt x="4161725" y="0"/>
                </a:lnTo>
                <a:lnTo>
                  <a:pt x="4161725" y="1790510"/>
                </a:lnTo>
                <a:lnTo>
                  <a:pt x="0" y="17905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5474488" y="8962530"/>
            <a:ext cx="2214486" cy="412750"/>
          </a:xfrm>
          <a:prstGeom prst="rect">
            <a:avLst/>
          </a:prstGeom>
        </p:spPr>
        <p:txBody>
          <a:bodyPr anchor="t" rtlCol="false" tIns="0" lIns="0" bIns="0" rIns="0">
            <a:spAutoFit/>
          </a:bodyPr>
          <a:lstStyle/>
          <a:p>
            <a:pPr algn="just">
              <a:lnSpc>
                <a:spcPts val="3499"/>
              </a:lnSpc>
            </a:pPr>
            <a:r>
              <a:rPr lang="en-US" b="true" sz="2499" u="sng">
                <a:solidFill>
                  <a:srgbClr val="000000"/>
                </a:solidFill>
                <a:latin typeface="Muli Bold"/>
                <a:ea typeface="Muli Bold"/>
                <a:cs typeface="Muli Bold"/>
                <a:sym typeface="Muli Bold"/>
                <a:hlinkClick r:id="rId8" tooltip="https://figshare.com/articles/dataset/Voice_Samples_for_Patients_with_Parkins%20on_s_Disease_and_Healthy_Controls/23849127"/>
              </a:rPr>
              <a:t>Nguồn dữ liệu</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814233" y="-1388433"/>
            <a:ext cx="3660256" cy="3651105"/>
          </a:xfrm>
          <a:custGeom>
            <a:avLst/>
            <a:gdLst/>
            <a:ahLst/>
            <a:cxnLst/>
            <a:rect r="r" b="b" t="t" l="l"/>
            <a:pathLst>
              <a:path h="3651105" w="3660256">
                <a:moveTo>
                  <a:pt x="0" y="0"/>
                </a:moveTo>
                <a:lnTo>
                  <a:pt x="3660255" y="0"/>
                </a:lnTo>
                <a:lnTo>
                  <a:pt x="3660255" y="3651106"/>
                </a:lnTo>
                <a:lnTo>
                  <a:pt x="0" y="3651106"/>
                </a:lnTo>
                <a:lnTo>
                  <a:pt x="0" y="0"/>
                </a:lnTo>
                <a:close/>
              </a:path>
            </a:pathLst>
          </a:custGeom>
          <a:blipFill>
            <a:blip r:embed="rId2"/>
            <a:stretch>
              <a:fillRect l="0" t="0" r="0" b="0"/>
            </a:stretch>
          </a:blipFill>
        </p:spPr>
      </p:sp>
      <p:sp>
        <p:nvSpPr>
          <p:cNvPr name="Freeform 3" id="3"/>
          <p:cNvSpPr/>
          <p:nvPr/>
        </p:nvSpPr>
        <p:spPr>
          <a:xfrm flipH="true" flipV="false" rot="0">
            <a:off x="113044" y="8094388"/>
            <a:ext cx="18288000" cy="2561784"/>
          </a:xfrm>
          <a:custGeom>
            <a:avLst/>
            <a:gdLst/>
            <a:ahLst/>
            <a:cxnLst/>
            <a:rect r="r" b="b" t="t" l="l"/>
            <a:pathLst>
              <a:path h="2561784" w="18288000">
                <a:moveTo>
                  <a:pt x="18288000" y="0"/>
                </a:moveTo>
                <a:lnTo>
                  <a:pt x="0" y="0"/>
                </a:lnTo>
                <a:lnTo>
                  <a:pt x="0" y="2561784"/>
                </a:lnTo>
                <a:lnTo>
                  <a:pt x="18288000" y="2561784"/>
                </a:lnTo>
                <a:lnTo>
                  <a:pt x="18288000" y="0"/>
                </a:lnTo>
                <a:close/>
              </a:path>
            </a:pathLst>
          </a:custGeom>
          <a:blipFill>
            <a:blip r:embed="rId3">
              <a:extLst>
                <a:ext uri="{96DAC541-7B7A-43D3-8B79-37D633B846F1}">
                  <asvg:svgBlip xmlns:asvg="http://schemas.microsoft.com/office/drawing/2016/SVG/main" r:embed="rId4"/>
                </a:ext>
              </a:extLst>
            </a:blip>
            <a:stretch>
              <a:fillRect l="0" t="-300932" r="0" b="-312945"/>
            </a:stretch>
          </a:blipFill>
        </p:spPr>
      </p:sp>
      <p:sp>
        <p:nvSpPr>
          <p:cNvPr name="Freeform 4" id="4"/>
          <p:cNvSpPr/>
          <p:nvPr/>
        </p:nvSpPr>
        <p:spPr>
          <a:xfrm flipH="false" flipV="false" rot="0">
            <a:off x="-1282966" y="-2855447"/>
            <a:ext cx="5024391" cy="4716647"/>
          </a:xfrm>
          <a:custGeom>
            <a:avLst/>
            <a:gdLst/>
            <a:ahLst/>
            <a:cxnLst/>
            <a:rect r="r" b="b" t="t" l="l"/>
            <a:pathLst>
              <a:path h="4716647" w="5024391">
                <a:moveTo>
                  <a:pt x="0" y="0"/>
                </a:moveTo>
                <a:lnTo>
                  <a:pt x="5024391" y="0"/>
                </a:lnTo>
                <a:lnTo>
                  <a:pt x="5024391" y="4716647"/>
                </a:lnTo>
                <a:lnTo>
                  <a:pt x="0" y="4716647"/>
                </a:lnTo>
                <a:lnTo>
                  <a:pt x="0" y="0"/>
                </a:lnTo>
                <a:close/>
              </a:path>
            </a:pathLst>
          </a:custGeom>
          <a:blipFill>
            <a:blip r:embed="rId5"/>
            <a:stretch>
              <a:fillRect l="0" t="0" r="0" b="0"/>
            </a:stretch>
          </a:blipFill>
        </p:spPr>
      </p:sp>
      <p:sp>
        <p:nvSpPr>
          <p:cNvPr name="Freeform 5" id="5"/>
          <p:cNvSpPr/>
          <p:nvPr/>
        </p:nvSpPr>
        <p:spPr>
          <a:xfrm flipH="false" flipV="false" rot="0">
            <a:off x="15999453" y="437120"/>
            <a:ext cx="1920921" cy="826443"/>
          </a:xfrm>
          <a:custGeom>
            <a:avLst/>
            <a:gdLst/>
            <a:ahLst/>
            <a:cxnLst/>
            <a:rect r="r" b="b" t="t" l="l"/>
            <a:pathLst>
              <a:path h="826443" w="1920921">
                <a:moveTo>
                  <a:pt x="0" y="0"/>
                </a:moveTo>
                <a:lnTo>
                  <a:pt x="1920921" y="0"/>
                </a:lnTo>
                <a:lnTo>
                  <a:pt x="1920921" y="826443"/>
                </a:lnTo>
                <a:lnTo>
                  <a:pt x="0" y="8264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651885" y="8324861"/>
            <a:ext cx="3841841" cy="1577516"/>
          </a:xfrm>
          <a:custGeom>
            <a:avLst/>
            <a:gdLst/>
            <a:ahLst/>
            <a:cxnLst/>
            <a:rect r="r" b="b" t="t" l="l"/>
            <a:pathLst>
              <a:path h="1577516" w="3841841">
                <a:moveTo>
                  <a:pt x="0" y="0"/>
                </a:moveTo>
                <a:lnTo>
                  <a:pt x="3841842" y="0"/>
                </a:lnTo>
                <a:lnTo>
                  <a:pt x="3841842" y="1577516"/>
                </a:lnTo>
                <a:lnTo>
                  <a:pt x="0" y="1577516"/>
                </a:lnTo>
                <a:lnTo>
                  <a:pt x="0" y="0"/>
                </a:lnTo>
                <a:close/>
              </a:path>
            </a:pathLst>
          </a:custGeom>
          <a:blipFill>
            <a:blip r:embed="rId8"/>
            <a:stretch>
              <a:fillRect l="0" t="0" r="0" b="0"/>
            </a:stretch>
          </a:blipFill>
        </p:spPr>
      </p:sp>
      <p:sp>
        <p:nvSpPr>
          <p:cNvPr name="TextBox 7" id="7"/>
          <p:cNvSpPr txBox="true"/>
          <p:nvPr/>
        </p:nvSpPr>
        <p:spPr>
          <a:xfrm rot="0">
            <a:off x="896815" y="1899231"/>
            <a:ext cx="10476317" cy="942975"/>
          </a:xfrm>
          <a:prstGeom prst="rect">
            <a:avLst/>
          </a:prstGeom>
        </p:spPr>
        <p:txBody>
          <a:bodyPr anchor="t" rtlCol="false" tIns="0" lIns="0" bIns="0" rIns="0">
            <a:spAutoFit/>
          </a:bodyPr>
          <a:lstStyle/>
          <a:p>
            <a:pPr algn="l">
              <a:lnSpc>
                <a:spcPts val="7440"/>
              </a:lnSpc>
            </a:pPr>
            <a:r>
              <a:rPr lang="en-US" sz="6200" spc="-93" b="true">
                <a:solidFill>
                  <a:srgbClr val="000000"/>
                </a:solidFill>
                <a:latin typeface="Muli Bold"/>
                <a:ea typeface="Muli Bold"/>
                <a:cs typeface="Muli Bold"/>
                <a:sym typeface="Muli Bold"/>
              </a:rPr>
              <a:t>Thư viện librosa</a:t>
            </a:r>
          </a:p>
        </p:txBody>
      </p:sp>
      <p:sp>
        <p:nvSpPr>
          <p:cNvPr name="TextBox 8" id="8"/>
          <p:cNvSpPr txBox="true"/>
          <p:nvPr/>
        </p:nvSpPr>
        <p:spPr>
          <a:xfrm rot="0">
            <a:off x="651885" y="3686847"/>
            <a:ext cx="8281204" cy="850900"/>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000000"/>
                </a:solidFill>
                <a:latin typeface="Muli"/>
                <a:ea typeface="Muli"/>
                <a:cs typeface="Muli"/>
                <a:sym typeface="Muli"/>
              </a:rPr>
              <a:t>librosa: là một thư viện Python phổ</a:t>
            </a:r>
            <a:r>
              <a:rPr lang="en-US" sz="2499">
                <a:solidFill>
                  <a:srgbClr val="000000"/>
                </a:solidFill>
                <a:latin typeface="Muli"/>
                <a:ea typeface="Muli"/>
                <a:cs typeface="Muli"/>
                <a:sym typeface="Muli"/>
              </a:rPr>
              <a:t> b</a:t>
            </a:r>
            <a:r>
              <a:rPr lang="en-US" sz="2499">
                <a:solidFill>
                  <a:srgbClr val="000000"/>
                </a:solidFill>
                <a:latin typeface="Muli"/>
                <a:ea typeface="Muli"/>
                <a:cs typeface="Muli"/>
                <a:sym typeface="Muli"/>
              </a:rPr>
              <a:t>iến dành cho việc xử lý tín hiệu âm thanh và âm nhạc</a:t>
            </a:r>
          </a:p>
        </p:txBody>
      </p:sp>
      <p:sp>
        <p:nvSpPr>
          <p:cNvPr name="TextBox 9" id="9"/>
          <p:cNvSpPr txBox="true"/>
          <p:nvPr/>
        </p:nvSpPr>
        <p:spPr>
          <a:xfrm rot="0">
            <a:off x="651885" y="5433418"/>
            <a:ext cx="8130478" cy="1727200"/>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000000"/>
                </a:solidFill>
                <a:latin typeface="Muli"/>
                <a:ea typeface="Muli"/>
                <a:cs typeface="Muli"/>
                <a:sym typeface="Muli"/>
              </a:rPr>
              <a:t>Thư viện librosa hoạt động theo một quy trình tuyến tính, từ</a:t>
            </a:r>
            <a:r>
              <a:rPr lang="en-US" sz="2499">
                <a:solidFill>
                  <a:srgbClr val="000000"/>
                </a:solidFill>
                <a:latin typeface="Muli"/>
                <a:ea typeface="Muli"/>
                <a:cs typeface="Muli"/>
                <a:sym typeface="Muli"/>
              </a:rPr>
              <a:t> b</a:t>
            </a:r>
            <a:r>
              <a:rPr lang="en-US" sz="2499">
                <a:solidFill>
                  <a:srgbClr val="000000"/>
                </a:solidFill>
                <a:latin typeface="Muli"/>
                <a:ea typeface="Muli"/>
                <a:cs typeface="Muli"/>
                <a:sym typeface="Muli"/>
              </a:rPr>
              <a:t>iến đổi âm thanh dạng thô thành các biểu diễn toán học dưới dạng ma trận 2D mà máy tính có thể phân tích được</a:t>
            </a:r>
          </a:p>
        </p:txBody>
      </p:sp>
      <p:sp>
        <p:nvSpPr>
          <p:cNvPr name="AutoShape 10" id="10"/>
          <p:cNvSpPr/>
          <p:nvPr/>
        </p:nvSpPr>
        <p:spPr>
          <a:xfrm>
            <a:off x="9496461" y="3724947"/>
            <a:ext cx="0" cy="4126009"/>
          </a:xfrm>
          <a:prstGeom prst="line">
            <a:avLst/>
          </a:prstGeom>
          <a:ln cap="flat" w="38100">
            <a:solidFill>
              <a:srgbClr val="000000"/>
            </a:solidFill>
            <a:prstDash val="solid"/>
            <a:headEnd type="none" len="sm" w="sm"/>
            <a:tailEnd type="none" len="sm" w="sm"/>
          </a:ln>
        </p:spPr>
      </p:sp>
      <p:sp>
        <p:nvSpPr>
          <p:cNvPr name="TextBox 11" id="11"/>
          <p:cNvSpPr txBox="true"/>
          <p:nvPr/>
        </p:nvSpPr>
        <p:spPr>
          <a:xfrm rot="0">
            <a:off x="10063318" y="4995268"/>
            <a:ext cx="8092797" cy="2603500"/>
          </a:xfrm>
          <a:prstGeom prst="rect">
            <a:avLst/>
          </a:prstGeom>
        </p:spPr>
        <p:txBody>
          <a:bodyPr anchor="t" rtlCol="false" tIns="0" lIns="0" bIns="0" rIns="0">
            <a:spAutoFit/>
          </a:bodyPr>
          <a:lstStyle/>
          <a:p>
            <a:pPr algn="just">
              <a:lnSpc>
                <a:spcPts val="3499"/>
              </a:lnSpc>
            </a:pPr>
            <a:r>
              <a:rPr lang="en-US" sz="2499" b="true">
                <a:solidFill>
                  <a:srgbClr val="000000"/>
                </a:solidFill>
                <a:latin typeface="Muli Bold"/>
                <a:ea typeface="Muli Bold"/>
                <a:cs typeface="Muli Bold"/>
                <a:sym typeface="Muli Bold"/>
              </a:rPr>
              <a:t>Xử lí âm thanh thô (Waveform)</a:t>
            </a:r>
          </a:p>
          <a:p>
            <a:pPr algn="just">
              <a:lnSpc>
                <a:spcPts val="3499"/>
              </a:lnSpc>
            </a:pPr>
          </a:p>
          <a:p>
            <a:pPr algn="just">
              <a:lnSpc>
                <a:spcPts val="3499"/>
              </a:lnSpc>
            </a:pPr>
            <a:r>
              <a:rPr lang="en-US" sz="2499" b="true">
                <a:solidFill>
                  <a:srgbClr val="000000"/>
                </a:solidFill>
                <a:latin typeface="Muli Bold"/>
                <a:ea typeface="Muli Bold"/>
                <a:cs typeface="Muli Bold"/>
                <a:sym typeface="Muli Bold"/>
              </a:rPr>
              <a:t>Biểu diễn âm thanh dưới dạng tần số (Spectrogram)</a:t>
            </a:r>
          </a:p>
          <a:p>
            <a:pPr algn="just">
              <a:lnSpc>
                <a:spcPts val="3499"/>
              </a:lnSpc>
            </a:pPr>
          </a:p>
          <a:p>
            <a:pPr algn="just">
              <a:lnSpc>
                <a:spcPts val="3499"/>
              </a:lnSpc>
            </a:pPr>
            <a:r>
              <a:rPr lang="en-US" sz="2499" b="true">
                <a:solidFill>
                  <a:srgbClr val="000000"/>
                </a:solidFill>
                <a:latin typeface="Muli Bold"/>
                <a:ea typeface="Muli Bold"/>
                <a:cs typeface="Muli Bold"/>
                <a:sym typeface="Muli Bold"/>
              </a:rPr>
              <a:t>Biểu diễn các đặc trưng (Mel Spectrogram)</a:t>
            </a:r>
          </a:p>
          <a:p>
            <a:pPr algn="just">
              <a:lnSpc>
                <a:spcPts val="3499"/>
              </a:lnSpc>
            </a:pPr>
          </a:p>
        </p:txBody>
      </p:sp>
      <p:sp>
        <p:nvSpPr>
          <p:cNvPr name="TextBox 12" id="12"/>
          <p:cNvSpPr txBox="true"/>
          <p:nvPr/>
        </p:nvSpPr>
        <p:spPr>
          <a:xfrm rot="0">
            <a:off x="9927132" y="3686847"/>
            <a:ext cx="7811272" cy="850900"/>
          </a:xfrm>
          <a:prstGeom prst="rect">
            <a:avLst/>
          </a:prstGeom>
        </p:spPr>
        <p:txBody>
          <a:bodyPr anchor="t" rtlCol="false" tIns="0" lIns="0" bIns="0" rIns="0">
            <a:spAutoFit/>
          </a:bodyPr>
          <a:lstStyle/>
          <a:p>
            <a:pPr algn="just">
              <a:lnSpc>
                <a:spcPts val="3499"/>
              </a:lnSpc>
            </a:pPr>
            <a:r>
              <a:rPr lang="en-US" sz="2499">
                <a:solidFill>
                  <a:srgbClr val="000000"/>
                </a:solidFill>
                <a:latin typeface="Muli"/>
                <a:ea typeface="Muli"/>
                <a:cs typeface="Muli"/>
                <a:sym typeface="Muli"/>
              </a:rPr>
              <a:t>Quy trình xử lí âm thanh được chia ra một số bước như sau:</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814233" y="-1388433"/>
            <a:ext cx="3660256" cy="3651105"/>
          </a:xfrm>
          <a:custGeom>
            <a:avLst/>
            <a:gdLst/>
            <a:ahLst/>
            <a:cxnLst/>
            <a:rect r="r" b="b" t="t" l="l"/>
            <a:pathLst>
              <a:path h="3651105" w="3660256">
                <a:moveTo>
                  <a:pt x="0" y="0"/>
                </a:moveTo>
                <a:lnTo>
                  <a:pt x="3660255" y="0"/>
                </a:lnTo>
                <a:lnTo>
                  <a:pt x="3660255" y="3651106"/>
                </a:lnTo>
                <a:lnTo>
                  <a:pt x="0" y="3651106"/>
                </a:lnTo>
                <a:lnTo>
                  <a:pt x="0" y="0"/>
                </a:lnTo>
                <a:close/>
              </a:path>
            </a:pathLst>
          </a:custGeom>
          <a:blipFill>
            <a:blip r:embed="rId2"/>
            <a:stretch>
              <a:fillRect l="0" t="0" r="0" b="0"/>
            </a:stretch>
          </a:blipFill>
        </p:spPr>
      </p:sp>
      <p:sp>
        <p:nvSpPr>
          <p:cNvPr name="Freeform 3" id="3"/>
          <p:cNvSpPr/>
          <p:nvPr/>
        </p:nvSpPr>
        <p:spPr>
          <a:xfrm flipH="true" flipV="false" rot="0">
            <a:off x="113044" y="8094388"/>
            <a:ext cx="18288000" cy="2561784"/>
          </a:xfrm>
          <a:custGeom>
            <a:avLst/>
            <a:gdLst/>
            <a:ahLst/>
            <a:cxnLst/>
            <a:rect r="r" b="b" t="t" l="l"/>
            <a:pathLst>
              <a:path h="2561784" w="18288000">
                <a:moveTo>
                  <a:pt x="18288000" y="0"/>
                </a:moveTo>
                <a:lnTo>
                  <a:pt x="0" y="0"/>
                </a:lnTo>
                <a:lnTo>
                  <a:pt x="0" y="2561784"/>
                </a:lnTo>
                <a:lnTo>
                  <a:pt x="18288000" y="2561784"/>
                </a:lnTo>
                <a:lnTo>
                  <a:pt x="18288000" y="0"/>
                </a:lnTo>
                <a:close/>
              </a:path>
            </a:pathLst>
          </a:custGeom>
          <a:blipFill>
            <a:blip r:embed="rId3">
              <a:extLst>
                <a:ext uri="{96DAC541-7B7A-43D3-8B79-37D633B846F1}">
                  <asvg:svgBlip xmlns:asvg="http://schemas.microsoft.com/office/drawing/2016/SVG/main" r:embed="rId4"/>
                </a:ext>
              </a:extLst>
            </a:blip>
            <a:stretch>
              <a:fillRect l="0" t="-300932" r="0" b="-312945"/>
            </a:stretch>
          </a:blipFill>
        </p:spPr>
      </p:sp>
      <p:sp>
        <p:nvSpPr>
          <p:cNvPr name="Freeform 4" id="4"/>
          <p:cNvSpPr/>
          <p:nvPr/>
        </p:nvSpPr>
        <p:spPr>
          <a:xfrm flipH="false" flipV="false" rot="0">
            <a:off x="-1282966" y="-2855447"/>
            <a:ext cx="5024391" cy="4716647"/>
          </a:xfrm>
          <a:custGeom>
            <a:avLst/>
            <a:gdLst/>
            <a:ahLst/>
            <a:cxnLst/>
            <a:rect r="r" b="b" t="t" l="l"/>
            <a:pathLst>
              <a:path h="4716647" w="5024391">
                <a:moveTo>
                  <a:pt x="0" y="0"/>
                </a:moveTo>
                <a:lnTo>
                  <a:pt x="5024391" y="0"/>
                </a:lnTo>
                <a:lnTo>
                  <a:pt x="5024391" y="4716647"/>
                </a:lnTo>
                <a:lnTo>
                  <a:pt x="0" y="4716647"/>
                </a:lnTo>
                <a:lnTo>
                  <a:pt x="0" y="0"/>
                </a:lnTo>
                <a:close/>
              </a:path>
            </a:pathLst>
          </a:custGeom>
          <a:blipFill>
            <a:blip r:embed="rId5"/>
            <a:stretch>
              <a:fillRect l="0" t="0" r="0" b="0"/>
            </a:stretch>
          </a:blipFill>
        </p:spPr>
      </p:sp>
      <p:sp>
        <p:nvSpPr>
          <p:cNvPr name="Freeform 5" id="5"/>
          <p:cNvSpPr/>
          <p:nvPr/>
        </p:nvSpPr>
        <p:spPr>
          <a:xfrm flipH="false" flipV="false" rot="0">
            <a:off x="15999453" y="437120"/>
            <a:ext cx="1920921" cy="826443"/>
          </a:xfrm>
          <a:custGeom>
            <a:avLst/>
            <a:gdLst/>
            <a:ahLst/>
            <a:cxnLst/>
            <a:rect r="r" b="b" t="t" l="l"/>
            <a:pathLst>
              <a:path h="826443" w="1920921">
                <a:moveTo>
                  <a:pt x="0" y="0"/>
                </a:moveTo>
                <a:lnTo>
                  <a:pt x="1920921" y="0"/>
                </a:lnTo>
                <a:lnTo>
                  <a:pt x="1920921" y="826443"/>
                </a:lnTo>
                <a:lnTo>
                  <a:pt x="0" y="8264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406956" y="8469542"/>
            <a:ext cx="3841841" cy="1577516"/>
          </a:xfrm>
          <a:custGeom>
            <a:avLst/>
            <a:gdLst/>
            <a:ahLst/>
            <a:cxnLst/>
            <a:rect r="r" b="b" t="t" l="l"/>
            <a:pathLst>
              <a:path h="1577516" w="3841841">
                <a:moveTo>
                  <a:pt x="0" y="0"/>
                </a:moveTo>
                <a:lnTo>
                  <a:pt x="3841841" y="0"/>
                </a:lnTo>
                <a:lnTo>
                  <a:pt x="3841841" y="1577516"/>
                </a:lnTo>
                <a:lnTo>
                  <a:pt x="0" y="1577516"/>
                </a:lnTo>
                <a:lnTo>
                  <a:pt x="0" y="0"/>
                </a:lnTo>
                <a:close/>
              </a:path>
            </a:pathLst>
          </a:custGeom>
          <a:blipFill>
            <a:blip r:embed="rId8"/>
            <a:stretch>
              <a:fillRect l="0" t="0" r="0" b="0"/>
            </a:stretch>
          </a:blipFill>
        </p:spPr>
      </p:sp>
      <p:sp>
        <p:nvSpPr>
          <p:cNvPr name="Freeform 7" id="7"/>
          <p:cNvSpPr/>
          <p:nvPr/>
        </p:nvSpPr>
        <p:spPr>
          <a:xfrm flipH="false" flipV="false" rot="0">
            <a:off x="10658928" y="3169962"/>
            <a:ext cx="6925066" cy="4017138"/>
          </a:xfrm>
          <a:custGeom>
            <a:avLst/>
            <a:gdLst/>
            <a:ahLst/>
            <a:cxnLst/>
            <a:rect r="r" b="b" t="t" l="l"/>
            <a:pathLst>
              <a:path h="4017138" w="6925066">
                <a:moveTo>
                  <a:pt x="0" y="0"/>
                </a:moveTo>
                <a:lnTo>
                  <a:pt x="6925066" y="0"/>
                </a:lnTo>
                <a:lnTo>
                  <a:pt x="6925066" y="4017137"/>
                </a:lnTo>
                <a:lnTo>
                  <a:pt x="0" y="4017137"/>
                </a:lnTo>
                <a:lnTo>
                  <a:pt x="0" y="0"/>
                </a:lnTo>
                <a:close/>
              </a:path>
            </a:pathLst>
          </a:custGeom>
          <a:blipFill>
            <a:blip r:embed="rId9"/>
            <a:stretch>
              <a:fillRect l="0" t="0" r="0" b="0"/>
            </a:stretch>
          </a:blipFill>
        </p:spPr>
      </p:sp>
      <p:sp>
        <p:nvSpPr>
          <p:cNvPr name="TextBox 8" id="8"/>
          <p:cNvSpPr txBox="true"/>
          <p:nvPr/>
        </p:nvSpPr>
        <p:spPr>
          <a:xfrm rot="0">
            <a:off x="896815" y="1899231"/>
            <a:ext cx="10476317" cy="942975"/>
          </a:xfrm>
          <a:prstGeom prst="rect">
            <a:avLst/>
          </a:prstGeom>
        </p:spPr>
        <p:txBody>
          <a:bodyPr anchor="t" rtlCol="false" tIns="0" lIns="0" bIns="0" rIns="0">
            <a:spAutoFit/>
          </a:bodyPr>
          <a:lstStyle/>
          <a:p>
            <a:pPr algn="l">
              <a:lnSpc>
                <a:spcPts val="7440"/>
              </a:lnSpc>
            </a:pPr>
            <a:r>
              <a:rPr lang="en-US" sz="6200" spc="-93" b="true">
                <a:solidFill>
                  <a:srgbClr val="000000"/>
                </a:solidFill>
                <a:latin typeface="Muli Bold"/>
                <a:ea typeface="Muli Bold"/>
                <a:cs typeface="Muli Bold"/>
                <a:sym typeface="Muli Bold"/>
              </a:rPr>
              <a:t>Thư viện librosa</a:t>
            </a:r>
          </a:p>
        </p:txBody>
      </p:sp>
      <p:sp>
        <p:nvSpPr>
          <p:cNvPr name="TextBox 9" id="9"/>
          <p:cNvSpPr txBox="true"/>
          <p:nvPr/>
        </p:nvSpPr>
        <p:spPr>
          <a:xfrm rot="0">
            <a:off x="1229230" y="3072190"/>
            <a:ext cx="8224682" cy="412750"/>
          </a:xfrm>
          <a:prstGeom prst="rect">
            <a:avLst/>
          </a:prstGeom>
        </p:spPr>
        <p:txBody>
          <a:bodyPr anchor="t" rtlCol="false" tIns="0" lIns="0" bIns="0" rIns="0">
            <a:spAutoFit/>
          </a:bodyPr>
          <a:lstStyle/>
          <a:p>
            <a:pPr algn="just">
              <a:lnSpc>
                <a:spcPts val="3499"/>
              </a:lnSpc>
            </a:pPr>
            <a:r>
              <a:rPr lang="en-US" b="true" sz="2499">
                <a:solidFill>
                  <a:srgbClr val="000000"/>
                </a:solidFill>
                <a:latin typeface="Muli Bold"/>
                <a:ea typeface="Muli Bold"/>
                <a:cs typeface="Muli Bold"/>
                <a:sym typeface="Muli Bold"/>
              </a:rPr>
              <a:t>Xử lí âm thanh thô (Waveform)</a:t>
            </a:r>
          </a:p>
        </p:txBody>
      </p:sp>
      <p:sp>
        <p:nvSpPr>
          <p:cNvPr name="TextBox 10" id="10"/>
          <p:cNvSpPr txBox="true"/>
          <p:nvPr/>
        </p:nvSpPr>
        <p:spPr>
          <a:xfrm rot="0">
            <a:off x="1229230" y="3714925"/>
            <a:ext cx="8224682" cy="2165350"/>
          </a:xfrm>
          <a:prstGeom prst="rect">
            <a:avLst/>
          </a:prstGeom>
        </p:spPr>
        <p:txBody>
          <a:bodyPr anchor="t" rtlCol="false" tIns="0" lIns="0" bIns="0" rIns="0">
            <a:spAutoFit/>
          </a:bodyPr>
          <a:lstStyle/>
          <a:p>
            <a:pPr algn="just">
              <a:lnSpc>
                <a:spcPts val="3499"/>
              </a:lnSpc>
            </a:pPr>
            <a:r>
              <a:rPr lang="en-US" sz="2499">
                <a:solidFill>
                  <a:srgbClr val="000000"/>
                </a:solidFill>
                <a:latin typeface="Muli"/>
                <a:ea typeface="Muli"/>
                <a:cs typeface="Muli"/>
                <a:sym typeface="Muli"/>
              </a:rPr>
              <a:t>Khi dữ liệu âm thanh được tải lên ở dạng wav hay mp3, tệp âm thanh tải lên sẽ được giải nén về dưới dạng mảng Numpy, ở đó mỗi phần tử trong mảng đại diện cho một biên độ sóng của âm thanh.</a:t>
            </a:r>
          </a:p>
          <a:p>
            <a:pPr algn="just">
              <a:lnSpc>
                <a:spcPts val="3499"/>
              </a:lnSpc>
            </a:pPr>
          </a:p>
        </p:txBody>
      </p:sp>
      <p:sp>
        <p:nvSpPr>
          <p:cNvPr name="TextBox 11" id="11"/>
          <p:cNvSpPr txBox="true"/>
          <p:nvPr/>
        </p:nvSpPr>
        <p:spPr>
          <a:xfrm rot="0">
            <a:off x="1229230" y="5842175"/>
            <a:ext cx="8224682" cy="2165350"/>
          </a:xfrm>
          <a:prstGeom prst="rect">
            <a:avLst/>
          </a:prstGeom>
        </p:spPr>
        <p:txBody>
          <a:bodyPr anchor="t" rtlCol="false" tIns="0" lIns="0" bIns="0" rIns="0">
            <a:spAutoFit/>
          </a:bodyPr>
          <a:lstStyle/>
          <a:p>
            <a:pPr algn="just">
              <a:lnSpc>
                <a:spcPts val="3499"/>
              </a:lnSpc>
            </a:pPr>
            <a:r>
              <a:rPr lang="en-US" sz="2499">
                <a:solidFill>
                  <a:srgbClr val="000000"/>
                </a:solidFill>
                <a:latin typeface="Muli"/>
                <a:ea typeface="Muli"/>
                <a:cs typeface="Muli"/>
                <a:sym typeface="Muli"/>
              </a:rPr>
              <a:t>Vậy nếu từ mảng Numpy này với hàng chục hay có thể là trăm nghìn mẫu sẽ vẽ lên một biểu đồ đường dạng sóng cũng là dạng biểu đồ biểu diễn âm thanh thô (Waveform)</a:t>
            </a:r>
          </a:p>
          <a:p>
            <a:pPr algn="just">
              <a:lnSpc>
                <a:spcPts val="3499"/>
              </a:lnSpc>
            </a:pPr>
          </a:p>
        </p:txBody>
      </p:sp>
      <p:sp>
        <p:nvSpPr>
          <p:cNvPr name="TextBox 12" id="12"/>
          <p:cNvSpPr txBox="true"/>
          <p:nvPr/>
        </p:nvSpPr>
        <p:spPr>
          <a:xfrm rot="0">
            <a:off x="7227555" y="8607600"/>
            <a:ext cx="10692819" cy="1289050"/>
          </a:xfrm>
          <a:prstGeom prst="rect">
            <a:avLst/>
          </a:prstGeom>
        </p:spPr>
        <p:txBody>
          <a:bodyPr anchor="t" rtlCol="false" tIns="0" lIns="0" bIns="0" rIns="0">
            <a:spAutoFit/>
          </a:bodyPr>
          <a:lstStyle/>
          <a:p>
            <a:pPr algn="just">
              <a:lnSpc>
                <a:spcPts val="3499"/>
              </a:lnSpc>
            </a:pPr>
            <a:r>
              <a:rPr lang="en-US" sz="2499">
                <a:solidFill>
                  <a:srgbClr val="FFFFFF"/>
                </a:solidFill>
                <a:latin typeface="Muli"/>
                <a:ea typeface="Muli"/>
                <a:cs typeface="Muli"/>
                <a:sym typeface="Muli"/>
              </a:rPr>
              <a:t>Từ ý tưởng này mà phép biến đổi Fourier ra đời giúp chuyển đổi tín hiệu từ miền thời gian sang miền tần số.</a:t>
            </a:r>
          </a:p>
          <a:p>
            <a:pPr algn="just">
              <a:lnSpc>
                <a:spcPts val="3499"/>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814233" y="-1388433"/>
            <a:ext cx="3660256" cy="3651105"/>
          </a:xfrm>
          <a:custGeom>
            <a:avLst/>
            <a:gdLst/>
            <a:ahLst/>
            <a:cxnLst/>
            <a:rect r="r" b="b" t="t" l="l"/>
            <a:pathLst>
              <a:path h="3651105" w="3660256">
                <a:moveTo>
                  <a:pt x="0" y="0"/>
                </a:moveTo>
                <a:lnTo>
                  <a:pt x="3660255" y="0"/>
                </a:lnTo>
                <a:lnTo>
                  <a:pt x="3660255" y="3651106"/>
                </a:lnTo>
                <a:lnTo>
                  <a:pt x="0" y="3651106"/>
                </a:lnTo>
                <a:lnTo>
                  <a:pt x="0" y="0"/>
                </a:lnTo>
                <a:close/>
              </a:path>
            </a:pathLst>
          </a:custGeom>
          <a:blipFill>
            <a:blip r:embed="rId2"/>
            <a:stretch>
              <a:fillRect l="0" t="0" r="0" b="0"/>
            </a:stretch>
          </a:blipFill>
        </p:spPr>
      </p:sp>
      <p:sp>
        <p:nvSpPr>
          <p:cNvPr name="Freeform 3" id="3"/>
          <p:cNvSpPr/>
          <p:nvPr/>
        </p:nvSpPr>
        <p:spPr>
          <a:xfrm flipH="true" flipV="false" rot="0">
            <a:off x="113044" y="8094388"/>
            <a:ext cx="18288000" cy="2561784"/>
          </a:xfrm>
          <a:custGeom>
            <a:avLst/>
            <a:gdLst/>
            <a:ahLst/>
            <a:cxnLst/>
            <a:rect r="r" b="b" t="t" l="l"/>
            <a:pathLst>
              <a:path h="2561784" w="18288000">
                <a:moveTo>
                  <a:pt x="18288000" y="0"/>
                </a:moveTo>
                <a:lnTo>
                  <a:pt x="0" y="0"/>
                </a:lnTo>
                <a:lnTo>
                  <a:pt x="0" y="2561784"/>
                </a:lnTo>
                <a:lnTo>
                  <a:pt x="18288000" y="2561784"/>
                </a:lnTo>
                <a:lnTo>
                  <a:pt x="18288000" y="0"/>
                </a:lnTo>
                <a:close/>
              </a:path>
            </a:pathLst>
          </a:custGeom>
          <a:blipFill>
            <a:blip r:embed="rId3">
              <a:extLst>
                <a:ext uri="{96DAC541-7B7A-43D3-8B79-37D633B846F1}">
                  <asvg:svgBlip xmlns:asvg="http://schemas.microsoft.com/office/drawing/2016/SVG/main" r:embed="rId4"/>
                </a:ext>
              </a:extLst>
            </a:blip>
            <a:stretch>
              <a:fillRect l="0" t="-300932" r="0" b="-312945"/>
            </a:stretch>
          </a:blipFill>
        </p:spPr>
      </p:sp>
      <p:sp>
        <p:nvSpPr>
          <p:cNvPr name="Freeform 4" id="4"/>
          <p:cNvSpPr/>
          <p:nvPr/>
        </p:nvSpPr>
        <p:spPr>
          <a:xfrm flipH="false" flipV="false" rot="0">
            <a:off x="-1282966" y="-2855447"/>
            <a:ext cx="5024391" cy="4716647"/>
          </a:xfrm>
          <a:custGeom>
            <a:avLst/>
            <a:gdLst/>
            <a:ahLst/>
            <a:cxnLst/>
            <a:rect r="r" b="b" t="t" l="l"/>
            <a:pathLst>
              <a:path h="4716647" w="5024391">
                <a:moveTo>
                  <a:pt x="0" y="0"/>
                </a:moveTo>
                <a:lnTo>
                  <a:pt x="5024391" y="0"/>
                </a:lnTo>
                <a:lnTo>
                  <a:pt x="5024391" y="4716647"/>
                </a:lnTo>
                <a:lnTo>
                  <a:pt x="0" y="4716647"/>
                </a:lnTo>
                <a:lnTo>
                  <a:pt x="0" y="0"/>
                </a:lnTo>
                <a:close/>
              </a:path>
            </a:pathLst>
          </a:custGeom>
          <a:blipFill>
            <a:blip r:embed="rId5"/>
            <a:stretch>
              <a:fillRect l="0" t="0" r="0" b="0"/>
            </a:stretch>
          </a:blipFill>
        </p:spPr>
      </p:sp>
      <p:sp>
        <p:nvSpPr>
          <p:cNvPr name="Freeform 5" id="5"/>
          <p:cNvSpPr/>
          <p:nvPr/>
        </p:nvSpPr>
        <p:spPr>
          <a:xfrm flipH="false" flipV="false" rot="0">
            <a:off x="15999453" y="437120"/>
            <a:ext cx="1920921" cy="826443"/>
          </a:xfrm>
          <a:custGeom>
            <a:avLst/>
            <a:gdLst/>
            <a:ahLst/>
            <a:cxnLst/>
            <a:rect r="r" b="b" t="t" l="l"/>
            <a:pathLst>
              <a:path h="826443" w="1920921">
                <a:moveTo>
                  <a:pt x="0" y="0"/>
                </a:moveTo>
                <a:lnTo>
                  <a:pt x="1920921" y="0"/>
                </a:lnTo>
                <a:lnTo>
                  <a:pt x="1920921" y="826443"/>
                </a:lnTo>
                <a:lnTo>
                  <a:pt x="0" y="8264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406956" y="8356498"/>
            <a:ext cx="3841841" cy="1577516"/>
          </a:xfrm>
          <a:custGeom>
            <a:avLst/>
            <a:gdLst/>
            <a:ahLst/>
            <a:cxnLst/>
            <a:rect r="r" b="b" t="t" l="l"/>
            <a:pathLst>
              <a:path h="1577516" w="3841841">
                <a:moveTo>
                  <a:pt x="0" y="0"/>
                </a:moveTo>
                <a:lnTo>
                  <a:pt x="3841841" y="0"/>
                </a:lnTo>
                <a:lnTo>
                  <a:pt x="3841841" y="1577515"/>
                </a:lnTo>
                <a:lnTo>
                  <a:pt x="0" y="1577515"/>
                </a:lnTo>
                <a:lnTo>
                  <a:pt x="0" y="0"/>
                </a:lnTo>
                <a:close/>
              </a:path>
            </a:pathLst>
          </a:custGeom>
          <a:blipFill>
            <a:blip r:embed="rId8"/>
            <a:stretch>
              <a:fillRect l="0" t="0" r="0" b="0"/>
            </a:stretch>
          </a:blipFill>
        </p:spPr>
      </p:sp>
      <p:sp>
        <p:nvSpPr>
          <p:cNvPr name="Freeform 7" id="7"/>
          <p:cNvSpPr/>
          <p:nvPr/>
        </p:nvSpPr>
        <p:spPr>
          <a:xfrm flipH="false" flipV="false" rot="0">
            <a:off x="10696566" y="3221362"/>
            <a:ext cx="7223808" cy="4127890"/>
          </a:xfrm>
          <a:custGeom>
            <a:avLst/>
            <a:gdLst/>
            <a:ahLst/>
            <a:cxnLst/>
            <a:rect r="r" b="b" t="t" l="l"/>
            <a:pathLst>
              <a:path h="4127890" w="7223808">
                <a:moveTo>
                  <a:pt x="0" y="0"/>
                </a:moveTo>
                <a:lnTo>
                  <a:pt x="7223808" y="0"/>
                </a:lnTo>
                <a:lnTo>
                  <a:pt x="7223808" y="4127891"/>
                </a:lnTo>
                <a:lnTo>
                  <a:pt x="0" y="4127891"/>
                </a:lnTo>
                <a:lnTo>
                  <a:pt x="0" y="0"/>
                </a:lnTo>
                <a:close/>
              </a:path>
            </a:pathLst>
          </a:custGeom>
          <a:blipFill>
            <a:blip r:embed="rId9"/>
            <a:stretch>
              <a:fillRect l="0" t="0" r="0" b="0"/>
            </a:stretch>
          </a:blipFill>
        </p:spPr>
      </p:sp>
      <p:sp>
        <p:nvSpPr>
          <p:cNvPr name="TextBox 8" id="8"/>
          <p:cNvSpPr txBox="true"/>
          <p:nvPr/>
        </p:nvSpPr>
        <p:spPr>
          <a:xfrm rot="0">
            <a:off x="896815" y="1899231"/>
            <a:ext cx="10476317" cy="942975"/>
          </a:xfrm>
          <a:prstGeom prst="rect">
            <a:avLst/>
          </a:prstGeom>
        </p:spPr>
        <p:txBody>
          <a:bodyPr anchor="t" rtlCol="false" tIns="0" lIns="0" bIns="0" rIns="0">
            <a:spAutoFit/>
          </a:bodyPr>
          <a:lstStyle/>
          <a:p>
            <a:pPr algn="l">
              <a:lnSpc>
                <a:spcPts val="7440"/>
              </a:lnSpc>
            </a:pPr>
            <a:r>
              <a:rPr lang="en-US" sz="6200" spc="-93" b="true">
                <a:solidFill>
                  <a:srgbClr val="000000"/>
                </a:solidFill>
                <a:latin typeface="Muli Bold"/>
                <a:ea typeface="Muli Bold"/>
                <a:cs typeface="Muli Bold"/>
                <a:sym typeface="Muli Bold"/>
              </a:rPr>
              <a:t>Thư viện librosa</a:t>
            </a:r>
          </a:p>
        </p:txBody>
      </p:sp>
      <p:sp>
        <p:nvSpPr>
          <p:cNvPr name="TextBox 9" id="9"/>
          <p:cNvSpPr txBox="true"/>
          <p:nvPr/>
        </p:nvSpPr>
        <p:spPr>
          <a:xfrm rot="0">
            <a:off x="1229230" y="4147497"/>
            <a:ext cx="9015993" cy="3041650"/>
          </a:xfrm>
          <a:prstGeom prst="rect">
            <a:avLst/>
          </a:prstGeom>
        </p:spPr>
        <p:txBody>
          <a:bodyPr anchor="t" rtlCol="false" tIns="0" lIns="0" bIns="0" rIns="0">
            <a:spAutoFit/>
          </a:bodyPr>
          <a:lstStyle/>
          <a:p>
            <a:pPr algn="just">
              <a:lnSpc>
                <a:spcPts val="3499"/>
              </a:lnSpc>
            </a:pPr>
            <a:r>
              <a:rPr lang="en-US" sz="2499">
                <a:solidFill>
                  <a:srgbClr val="000000"/>
                </a:solidFill>
                <a:latin typeface="Muli"/>
                <a:ea typeface="Muli"/>
                <a:cs typeface="Muli"/>
                <a:sym typeface="Muli"/>
              </a:rPr>
              <a:t>Biểu diễn trực quan các tần số của một tín hiệu nhất định với thời gian ( tần số `f`, khung thời gian `t`) được gọi là Spectrogram. </a:t>
            </a:r>
          </a:p>
          <a:p>
            <a:pPr algn="just">
              <a:lnSpc>
                <a:spcPts val="3499"/>
              </a:lnSpc>
            </a:pPr>
          </a:p>
          <a:p>
            <a:pPr algn="just">
              <a:lnSpc>
                <a:spcPts val="3499"/>
              </a:lnSpc>
            </a:pPr>
            <a:r>
              <a:rPr lang="en-US" sz="2499">
                <a:solidFill>
                  <a:srgbClr val="000000"/>
                </a:solidFill>
                <a:latin typeface="Muli"/>
                <a:ea typeface="Muli"/>
                <a:cs typeface="Muli"/>
                <a:sym typeface="Muli"/>
              </a:rPr>
              <a:t>Biểu đồ biểu diễn Spectrogram - một trục biểu thị thời gian, trục thứ hai biểu thị tần số và màu sắc biểu thị độ lớn (biên độ) của tần số quan sát tại một thời điểm cụ thể.</a:t>
            </a:r>
          </a:p>
        </p:txBody>
      </p:sp>
      <p:sp>
        <p:nvSpPr>
          <p:cNvPr name="TextBox 10" id="10"/>
          <p:cNvSpPr txBox="true"/>
          <p:nvPr/>
        </p:nvSpPr>
        <p:spPr>
          <a:xfrm rot="0">
            <a:off x="1229230" y="3183262"/>
            <a:ext cx="8224682" cy="412750"/>
          </a:xfrm>
          <a:prstGeom prst="rect">
            <a:avLst/>
          </a:prstGeom>
        </p:spPr>
        <p:txBody>
          <a:bodyPr anchor="t" rtlCol="false" tIns="0" lIns="0" bIns="0" rIns="0">
            <a:spAutoFit/>
          </a:bodyPr>
          <a:lstStyle/>
          <a:p>
            <a:pPr algn="just">
              <a:lnSpc>
                <a:spcPts val="3499"/>
              </a:lnSpc>
            </a:pPr>
            <a:r>
              <a:rPr lang="en-US" b="true" sz="2499">
                <a:solidFill>
                  <a:srgbClr val="000000"/>
                </a:solidFill>
                <a:latin typeface="Muli Bold"/>
                <a:ea typeface="Muli Bold"/>
                <a:cs typeface="Muli Bold"/>
                <a:sym typeface="Muli Bold"/>
              </a:rPr>
              <a:t>Biểu diễn âm thanh dưới dạng tần số (Spectrogram)</a:t>
            </a:r>
          </a:p>
        </p:txBody>
      </p:sp>
      <p:sp>
        <p:nvSpPr>
          <p:cNvPr name="TextBox 11" id="11"/>
          <p:cNvSpPr txBox="true"/>
          <p:nvPr/>
        </p:nvSpPr>
        <p:spPr>
          <a:xfrm rot="0">
            <a:off x="5524740" y="8431442"/>
            <a:ext cx="12578984" cy="1727200"/>
          </a:xfrm>
          <a:prstGeom prst="rect">
            <a:avLst/>
          </a:prstGeom>
        </p:spPr>
        <p:txBody>
          <a:bodyPr anchor="t" rtlCol="false" tIns="0" lIns="0" bIns="0" rIns="0">
            <a:spAutoFit/>
          </a:bodyPr>
          <a:lstStyle/>
          <a:p>
            <a:pPr algn="just">
              <a:lnSpc>
                <a:spcPts val="3499"/>
              </a:lnSpc>
            </a:pPr>
            <a:r>
              <a:rPr lang="en-US" sz="2499">
                <a:solidFill>
                  <a:srgbClr val="FFFFFF"/>
                </a:solidFill>
                <a:latin typeface="Muli"/>
                <a:ea typeface="Muli"/>
                <a:cs typeface="Muli"/>
                <a:sym typeface="Muli"/>
              </a:rPr>
              <a:t>Ý tưởng chính là chia tín hiệu âm thanh thành các khung nhỏ hơn (cửa sổ) và tính toán DFT (hoặc FFT - Biến đổi Fourier nhanh) cho mỗi cửa sổ đó. Bằng cách này, ta sẽ nhận được tần số cho mỗi cửa sổ và số cửa sổ sẽ đại diện cho thời gian.</a:t>
            </a:r>
          </a:p>
          <a:p>
            <a:pPr algn="just">
              <a:lnSpc>
                <a:spcPts val="3499"/>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814233" y="-1388433"/>
            <a:ext cx="3660256" cy="3651105"/>
          </a:xfrm>
          <a:custGeom>
            <a:avLst/>
            <a:gdLst/>
            <a:ahLst/>
            <a:cxnLst/>
            <a:rect r="r" b="b" t="t" l="l"/>
            <a:pathLst>
              <a:path h="3651105" w="3660256">
                <a:moveTo>
                  <a:pt x="0" y="0"/>
                </a:moveTo>
                <a:lnTo>
                  <a:pt x="3660255" y="0"/>
                </a:lnTo>
                <a:lnTo>
                  <a:pt x="3660255" y="3651106"/>
                </a:lnTo>
                <a:lnTo>
                  <a:pt x="0" y="3651106"/>
                </a:lnTo>
                <a:lnTo>
                  <a:pt x="0" y="0"/>
                </a:lnTo>
                <a:close/>
              </a:path>
            </a:pathLst>
          </a:custGeom>
          <a:blipFill>
            <a:blip r:embed="rId2"/>
            <a:stretch>
              <a:fillRect l="0" t="0" r="0" b="0"/>
            </a:stretch>
          </a:blipFill>
        </p:spPr>
      </p:sp>
      <p:sp>
        <p:nvSpPr>
          <p:cNvPr name="Freeform 3" id="3"/>
          <p:cNvSpPr/>
          <p:nvPr/>
        </p:nvSpPr>
        <p:spPr>
          <a:xfrm flipH="true" flipV="false" rot="0">
            <a:off x="113044" y="8094388"/>
            <a:ext cx="18288000" cy="2561784"/>
          </a:xfrm>
          <a:custGeom>
            <a:avLst/>
            <a:gdLst/>
            <a:ahLst/>
            <a:cxnLst/>
            <a:rect r="r" b="b" t="t" l="l"/>
            <a:pathLst>
              <a:path h="2561784" w="18288000">
                <a:moveTo>
                  <a:pt x="18288000" y="0"/>
                </a:moveTo>
                <a:lnTo>
                  <a:pt x="0" y="0"/>
                </a:lnTo>
                <a:lnTo>
                  <a:pt x="0" y="2561784"/>
                </a:lnTo>
                <a:lnTo>
                  <a:pt x="18288000" y="2561784"/>
                </a:lnTo>
                <a:lnTo>
                  <a:pt x="18288000" y="0"/>
                </a:lnTo>
                <a:close/>
              </a:path>
            </a:pathLst>
          </a:custGeom>
          <a:blipFill>
            <a:blip r:embed="rId3">
              <a:extLst>
                <a:ext uri="{96DAC541-7B7A-43D3-8B79-37D633B846F1}">
                  <asvg:svgBlip xmlns:asvg="http://schemas.microsoft.com/office/drawing/2016/SVG/main" r:embed="rId4"/>
                </a:ext>
              </a:extLst>
            </a:blip>
            <a:stretch>
              <a:fillRect l="0" t="-300932" r="0" b="-312945"/>
            </a:stretch>
          </a:blipFill>
        </p:spPr>
      </p:sp>
      <p:sp>
        <p:nvSpPr>
          <p:cNvPr name="Freeform 4" id="4"/>
          <p:cNvSpPr/>
          <p:nvPr/>
        </p:nvSpPr>
        <p:spPr>
          <a:xfrm flipH="false" flipV="false" rot="0">
            <a:off x="-1282966" y="-2855447"/>
            <a:ext cx="5024391" cy="4716647"/>
          </a:xfrm>
          <a:custGeom>
            <a:avLst/>
            <a:gdLst/>
            <a:ahLst/>
            <a:cxnLst/>
            <a:rect r="r" b="b" t="t" l="l"/>
            <a:pathLst>
              <a:path h="4716647" w="5024391">
                <a:moveTo>
                  <a:pt x="0" y="0"/>
                </a:moveTo>
                <a:lnTo>
                  <a:pt x="5024391" y="0"/>
                </a:lnTo>
                <a:lnTo>
                  <a:pt x="5024391" y="4716647"/>
                </a:lnTo>
                <a:lnTo>
                  <a:pt x="0" y="4716647"/>
                </a:lnTo>
                <a:lnTo>
                  <a:pt x="0" y="0"/>
                </a:lnTo>
                <a:close/>
              </a:path>
            </a:pathLst>
          </a:custGeom>
          <a:blipFill>
            <a:blip r:embed="rId5"/>
            <a:stretch>
              <a:fillRect l="0" t="0" r="0" b="0"/>
            </a:stretch>
          </a:blipFill>
        </p:spPr>
      </p:sp>
      <p:sp>
        <p:nvSpPr>
          <p:cNvPr name="Freeform 5" id="5"/>
          <p:cNvSpPr/>
          <p:nvPr/>
        </p:nvSpPr>
        <p:spPr>
          <a:xfrm flipH="false" flipV="false" rot="0">
            <a:off x="15999453" y="437120"/>
            <a:ext cx="1920921" cy="826443"/>
          </a:xfrm>
          <a:custGeom>
            <a:avLst/>
            <a:gdLst/>
            <a:ahLst/>
            <a:cxnLst/>
            <a:rect r="r" b="b" t="t" l="l"/>
            <a:pathLst>
              <a:path h="826443" w="1920921">
                <a:moveTo>
                  <a:pt x="0" y="0"/>
                </a:moveTo>
                <a:lnTo>
                  <a:pt x="1920921" y="0"/>
                </a:lnTo>
                <a:lnTo>
                  <a:pt x="1920921" y="826443"/>
                </a:lnTo>
                <a:lnTo>
                  <a:pt x="0" y="82644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406956" y="8469542"/>
            <a:ext cx="3841841" cy="1577516"/>
          </a:xfrm>
          <a:custGeom>
            <a:avLst/>
            <a:gdLst/>
            <a:ahLst/>
            <a:cxnLst/>
            <a:rect r="r" b="b" t="t" l="l"/>
            <a:pathLst>
              <a:path h="1577516" w="3841841">
                <a:moveTo>
                  <a:pt x="0" y="0"/>
                </a:moveTo>
                <a:lnTo>
                  <a:pt x="3841841" y="0"/>
                </a:lnTo>
                <a:lnTo>
                  <a:pt x="3841841" y="1577516"/>
                </a:lnTo>
                <a:lnTo>
                  <a:pt x="0" y="1577516"/>
                </a:lnTo>
                <a:lnTo>
                  <a:pt x="0" y="0"/>
                </a:lnTo>
                <a:close/>
              </a:path>
            </a:pathLst>
          </a:custGeom>
          <a:blipFill>
            <a:blip r:embed="rId8"/>
            <a:stretch>
              <a:fillRect l="0" t="0" r="0" b="0"/>
            </a:stretch>
          </a:blipFill>
        </p:spPr>
      </p:sp>
      <p:sp>
        <p:nvSpPr>
          <p:cNvPr name="Freeform 7" id="7"/>
          <p:cNvSpPr/>
          <p:nvPr/>
        </p:nvSpPr>
        <p:spPr>
          <a:xfrm flipH="false" flipV="false" rot="0">
            <a:off x="10820826" y="2370718"/>
            <a:ext cx="6668955" cy="4625865"/>
          </a:xfrm>
          <a:custGeom>
            <a:avLst/>
            <a:gdLst/>
            <a:ahLst/>
            <a:cxnLst/>
            <a:rect r="r" b="b" t="t" l="l"/>
            <a:pathLst>
              <a:path h="4625865" w="6668955">
                <a:moveTo>
                  <a:pt x="0" y="0"/>
                </a:moveTo>
                <a:lnTo>
                  <a:pt x="6668955" y="0"/>
                </a:lnTo>
                <a:lnTo>
                  <a:pt x="6668955" y="4625865"/>
                </a:lnTo>
                <a:lnTo>
                  <a:pt x="0" y="4625865"/>
                </a:lnTo>
                <a:lnTo>
                  <a:pt x="0" y="0"/>
                </a:lnTo>
                <a:close/>
              </a:path>
            </a:pathLst>
          </a:custGeom>
          <a:blipFill>
            <a:blip r:embed="rId9"/>
            <a:stretch>
              <a:fillRect l="0" t="0" r="0" b="0"/>
            </a:stretch>
          </a:blipFill>
        </p:spPr>
      </p:sp>
      <p:sp>
        <p:nvSpPr>
          <p:cNvPr name="TextBox 8" id="8"/>
          <p:cNvSpPr txBox="true"/>
          <p:nvPr/>
        </p:nvSpPr>
        <p:spPr>
          <a:xfrm rot="0">
            <a:off x="896815" y="1899231"/>
            <a:ext cx="10476317" cy="942975"/>
          </a:xfrm>
          <a:prstGeom prst="rect">
            <a:avLst/>
          </a:prstGeom>
        </p:spPr>
        <p:txBody>
          <a:bodyPr anchor="t" rtlCol="false" tIns="0" lIns="0" bIns="0" rIns="0">
            <a:spAutoFit/>
          </a:bodyPr>
          <a:lstStyle/>
          <a:p>
            <a:pPr algn="l">
              <a:lnSpc>
                <a:spcPts val="7440"/>
              </a:lnSpc>
            </a:pPr>
            <a:r>
              <a:rPr lang="en-US" sz="6200" spc="-93" b="true">
                <a:solidFill>
                  <a:srgbClr val="000000"/>
                </a:solidFill>
                <a:latin typeface="Muli Bold"/>
                <a:ea typeface="Muli Bold"/>
                <a:cs typeface="Muli Bold"/>
                <a:sym typeface="Muli Bold"/>
              </a:rPr>
              <a:t>Thư viện librosa</a:t>
            </a:r>
          </a:p>
        </p:txBody>
      </p:sp>
      <p:sp>
        <p:nvSpPr>
          <p:cNvPr name="TextBox 9" id="9"/>
          <p:cNvSpPr txBox="true"/>
          <p:nvPr/>
        </p:nvSpPr>
        <p:spPr>
          <a:xfrm rot="0">
            <a:off x="1387760" y="4041775"/>
            <a:ext cx="9110197" cy="2603500"/>
          </a:xfrm>
          <a:prstGeom prst="rect">
            <a:avLst/>
          </a:prstGeom>
        </p:spPr>
        <p:txBody>
          <a:bodyPr anchor="t" rtlCol="false" tIns="0" lIns="0" bIns="0" rIns="0">
            <a:spAutoFit/>
          </a:bodyPr>
          <a:lstStyle/>
          <a:p>
            <a:pPr algn="just">
              <a:lnSpc>
                <a:spcPts val="3499"/>
              </a:lnSpc>
            </a:pPr>
            <a:r>
              <a:rPr lang="en-US" sz="2499">
                <a:solidFill>
                  <a:srgbClr val="000000"/>
                </a:solidFill>
                <a:latin typeface="Muli"/>
                <a:ea typeface="Muli"/>
                <a:cs typeface="Muli"/>
                <a:sym typeface="Muli"/>
              </a:rPr>
              <a:t>Spectrogram chỉ hiển thị âm thanh ở tần số khá nhỏ trong khoảng nghe được của con người (0-1kHz). </a:t>
            </a:r>
          </a:p>
          <a:p>
            <a:pPr algn="just">
              <a:lnSpc>
                <a:spcPts val="3499"/>
              </a:lnSpc>
            </a:pPr>
          </a:p>
          <a:p>
            <a:pPr algn="just">
              <a:lnSpc>
                <a:spcPts val="3499"/>
              </a:lnSpc>
            </a:pPr>
            <a:r>
              <a:rPr lang="en-US" sz="2499">
                <a:solidFill>
                  <a:srgbClr val="000000"/>
                </a:solidFill>
                <a:latin typeface="Muli"/>
                <a:ea typeface="Muli"/>
                <a:cs typeface="Muli"/>
                <a:sym typeface="Muli"/>
              </a:rPr>
              <a:t>Tai chúng ta nhạy cảm với sự thay đổi ở tần số thấp (ví dụ: 100 Hz lên 200 Hz) hơn là ở tần số cao (ví dụ: 10000 Hz lên 10100 Hz). Thang Mel được thiết kế để phản ánh điều này.</a:t>
            </a:r>
          </a:p>
        </p:txBody>
      </p:sp>
      <p:sp>
        <p:nvSpPr>
          <p:cNvPr name="TextBox 10" id="10"/>
          <p:cNvSpPr txBox="true"/>
          <p:nvPr/>
        </p:nvSpPr>
        <p:spPr>
          <a:xfrm rot="0">
            <a:off x="1387760" y="3271175"/>
            <a:ext cx="6491334" cy="412750"/>
          </a:xfrm>
          <a:prstGeom prst="rect">
            <a:avLst/>
          </a:prstGeom>
        </p:spPr>
        <p:txBody>
          <a:bodyPr anchor="t" rtlCol="false" tIns="0" lIns="0" bIns="0" rIns="0">
            <a:spAutoFit/>
          </a:bodyPr>
          <a:lstStyle/>
          <a:p>
            <a:pPr algn="just">
              <a:lnSpc>
                <a:spcPts val="3499"/>
              </a:lnSpc>
            </a:pPr>
            <a:r>
              <a:rPr lang="en-US" b="true" sz="2499">
                <a:solidFill>
                  <a:srgbClr val="000000"/>
                </a:solidFill>
                <a:latin typeface="Muli Bold"/>
                <a:ea typeface="Muli Bold"/>
                <a:cs typeface="Muli Bold"/>
                <a:sym typeface="Muli Bold"/>
              </a:rPr>
              <a:t>Biểu diễn các đặc trưng (Mel Spectrogram)</a:t>
            </a:r>
          </a:p>
        </p:txBody>
      </p:sp>
      <p:sp>
        <p:nvSpPr>
          <p:cNvPr name="TextBox 11" id="11"/>
          <p:cNvSpPr txBox="true"/>
          <p:nvPr/>
        </p:nvSpPr>
        <p:spPr>
          <a:xfrm rot="0">
            <a:off x="5942859" y="8056288"/>
            <a:ext cx="11875629" cy="2165350"/>
          </a:xfrm>
          <a:prstGeom prst="rect">
            <a:avLst/>
          </a:prstGeom>
        </p:spPr>
        <p:txBody>
          <a:bodyPr anchor="t" rtlCol="false" tIns="0" lIns="0" bIns="0" rIns="0">
            <a:spAutoFit/>
          </a:bodyPr>
          <a:lstStyle/>
          <a:p>
            <a:pPr algn="just">
              <a:lnSpc>
                <a:spcPts val="3499"/>
              </a:lnSpc>
            </a:pPr>
          </a:p>
          <a:p>
            <a:pPr algn="just" marL="1079499" indent="-359833" lvl="2">
              <a:lnSpc>
                <a:spcPts val="3499"/>
              </a:lnSpc>
              <a:buFont typeface="Arial"/>
              <a:buChar char="⚬"/>
            </a:pPr>
            <a:r>
              <a:rPr lang="en-US" sz="2499">
                <a:solidFill>
                  <a:srgbClr val="FFFFFF"/>
                </a:solidFill>
                <a:latin typeface="Muli"/>
                <a:ea typeface="Muli"/>
                <a:cs typeface="Muli"/>
                <a:sym typeface="Muli"/>
              </a:rPr>
              <a:t>Màu tối (ví dụ: xanh đen, tím): Năng lượng thấp, âm thanh yếu hoặc im lặng.</a:t>
            </a:r>
          </a:p>
          <a:p>
            <a:pPr algn="just" marL="1079499" indent="-359833" lvl="2">
              <a:lnSpc>
                <a:spcPts val="3499"/>
              </a:lnSpc>
              <a:buFont typeface="Arial"/>
              <a:buChar char="⚬"/>
            </a:pPr>
            <a:r>
              <a:rPr lang="en-US" sz="2499">
                <a:solidFill>
                  <a:srgbClr val="FFFFFF"/>
                </a:solidFill>
                <a:latin typeface="Muli"/>
                <a:ea typeface="Muli"/>
                <a:cs typeface="Muli"/>
                <a:sym typeface="Muli"/>
              </a:rPr>
              <a:t>Màu sáng (ví dụ: vàng, trắng): Năng lượng cao, âm thanh lớn.</a:t>
            </a:r>
          </a:p>
          <a:p>
            <a:pPr algn="just">
              <a:lnSpc>
                <a:spcPts val="3499"/>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2528130" y="-5335879"/>
            <a:ext cx="22654703" cy="18977557"/>
          </a:xfrm>
          <a:custGeom>
            <a:avLst/>
            <a:gdLst/>
            <a:ahLst/>
            <a:cxnLst/>
            <a:rect r="r" b="b" t="t" l="l"/>
            <a:pathLst>
              <a:path h="18977557" w="22654703">
                <a:moveTo>
                  <a:pt x="0" y="0"/>
                </a:moveTo>
                <a:lnTo>
                  <a:pt x="22654703" y="0"/>
                </a:lnTo>
                <a:lnTo>
                  <a:pt x="22654703" y="18977558"/>
                </a:lnTo>
                <a:lnTo>
                  <a:pt x="0" y="18977558"/>
                </a:lnTo>
                <a:lnTo>
                  <a:pt x="0" y="0"/>
                </a:lnTo>
                <a:close/>
              </a:path>
            </a:pathLst>
          </a:custGeom>
          <a:blipFill>
            <a:blip r:embed="rId2">
              <a:extLst>
                <a:ext uri="{96DAC541-7B7A-43D3-8B79-37D633B846F1}">
                  <asvg:svgBlip xmlns:asvg="http://schemas.microsoft.com/office/drawing/2016/SVG/main" r:embed="rId3"/>
                </a:ext>
              </a:extLst>
            </a:blip>
            <a:stretch>
              <a:fillRect l="0" t="0" r="0" b="-19376"/>
            </a:stretch>
          </a:blipFill>
        </p:spPr>
      </p:sp>
      <p:sp>
        <p:nvSpPr>
          <p:cNvPr name="Freeform 3" id="3"/>
          <p:cNvSpPr/>
          <p:nvPr/>
        </p:nvSpPr>
        <p:spPr>
          <a:xfrm flipH="false" flipV="false" rot="411278">
            <a:off x="16623118" y="2362826"/>
            <a:ext cx="2704753" cy="2464706"/>
          </a:xfrm>
          <a:custGeom>
            <a:avLst/>
            <a:gdLst/>
            <a:ahLst/>
            <a:cxnLst/>
            <a:rect r="r" b="b" t="t" l="l"/>
            <a:pathLst>
              <a:path h="2464706" w="2704753">
                <a:moveTo>
                  <a:pt x="0" y="0"/>
                </a:moveTo>
                <a:lnTo>
                  <a:pt x="2704753" y="0"/>
                </a:lnTo>
                <a:lnTo>
                  <a:pt x="2704753" y="2464706"/>
                </a:lnTo>
                <a:lnTo>
                  <a:pt x="0" y="2464706"/>
                </a:lnTo>
                <a:lnTo>
                  <a:pt x="0" y="0"/>
                </a:lnTo>
                <a:close/>
              </a:path>
            </a:pathLst>
          </a:custGeom>
          <a:blipFill>
            <a:blip r:embed="rId4"/>
            <a:stretch>
              <a:fillRect l="0" t="0" r="0" b="0"/>
            </a:stretch>
          </a:blipFill>
        </p:spPr>
      </p:sp>
      <p:sp>
        <p:nvSpPr>
          <p:cNvPr name="Freeform 4" id="4"/>
          <p:cNvSpPr/>
          <p:nvPr/>
        </p:nvSpPr>
        <p:spPr>
          <a:xfrm flipH="false" flipV="false" rot="-5760476">
            <a:off x="7709107" y="7154019"/>
            <a:ext cx="4890617" cy="4878390"/>
          </a:xfrm>
          <a:custGeom>
            <a:avLst/>
            <a:gdLst/>
            <a:ahLst/>
            <a:cxnLst/>
            <a:rect r="r" b="b" t="t" l="l"/>
            <a:pathLst>
              <a:path h="4878390" w="4890617">
                <a:moveTo>
                  <a:pt x="0" y="0"/>
                </a:moveTo>
                <a:lnTo>
                  <a:pt x="4890617" y="0"/>
                </a:lnTo>
                <a:lnTo>
                  <a:pt x="4890617" y="4878391"/>
                </a:lnTo>
                <a:lnTo>
                  <a:pt x="0" y="4878391"/>
                </a:lnTo>
                <a:lnTo>
                  <a:pt x="0" y="0"/>
                </a:lnTo>
                <a:close/>
              </a:path>
            </a:pathLst>
          </a:custGeom>
          <a:blipFill>
            <a:blip r:embed="rId5"/>
            <a:stretch>
              <a:fillRect l="0" t="0" r="0" b="0"/>
            </a:stretch>
          </a:blipFill>
        </p:spPr>
      </p:sp>
      <p:sp>
        <p:nvSpPr>
          <p:cNvPr name="TextBox 5" id="5"/>
          <p:cNvSpPr txBox="true"/>
          <p:nvPr/>
        </p:nvSpPr>
        <p:spPr>
          <a:xfrm rot="0">
            <a:off x="4859154" y="4152900"/>
            <a:ext cx="8230559" cy="990600"/>
          </a:xfrm>
          <a:prstGeom prst="rect">
            <a:avLst/>
          </a:prstGeom>
        </p:spPr>
        <p:txBody>
          <a:bodyPr anchor="t" rtlCol="false" tIns="0" lIns="0" bIns="0" rIns="0">
            <a:spAutoFit/>
          </a:bodyPr>
          <a:lstStyle/>
          <a:p>
            <a:pPr algn="l">
              <a:lnSpc>
                <a:spcPts val="7800"/>
              </a:lnSpc>
            </a:pPr>
            <a:r>
              <a:rPr lang="en-US" sz="6500" b="true">
                <a:solidFill>
                  <a:srgbClr val="FFFFFF"/>
                </a:solidFill>
                <a:latin typeface="Muli Bold"/>
                <a:ea typeface="Muli Bold"/>
                <a:cs typeface="Muli Bold"/>
                <a:sym typeface="Muli Bold"/>
              </a:rPr>
              <a:t>Thanks for Listening </a:t>
            </a:r>
          </a:p>
        </p:txBody>
      </p:sp>
      <p:sp>
        <p:nvSpPr>
          <p:cNvPr name="Freeform 6" id="6"/>
          <p:cNvSpPr/>
          <p:nvPr/>
        </p:nvSpPr>
        <p:spPr>
          <a:xfrm flipH="false" flipV="false" rot="411278">
            <a:off x="-915936" y="-857267"/>
            <a:ext cx="2704753" cy="2464706"/>
          </a:xfrm>
          <a:custGeom>
            <a:avLst/>
            <a:gdLst/>
            <a:ahLst/>
            <a:cxnLst/>
            <a:rect r="r" b="b" t="t" l="l"/>
            <a:pathLst>
              <a:path h="2464706" w="2704753">
                <a:moveTo>
                  <a:pt x="0" y="0"/>
                </a:moveTo>
                <a:lnTo>
                  <a:pt x="2704753" y="0"/>
                </a:lnTo>
                <a:lnTo>
                  <a:pt x="2704753" y="2464706"/>
                </a:lnTo>
                <a:lnTo>
                  <a:pt x="0" y="2464706"/>
                </a:lnTo>
                <a:lnTo>
                  <a:pt x="0" y="0"/>
                </a:lnTo>
                <a:close/>
              </a:path>
            </a:pathLst>
          </a:custGeom>
          <a:blipFill>
            <a:blip r:embed="rId4"/>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814233" y="-1388433"/>
            <a:ext cx="3660256" cy="3651105"/>
          </a:xfrm>
          <a:custGeom>
            <a:avLst/>
            <a:gdLst/>
            <a:ahLst/>
            <a:cxnLst/>
            <a:rect r="r" b="b" t="t" l="l"/>
            <a:pathLst>
              <a:path h="3651105" w="3660256">
                <a:moveTo>
                  <a:pt x="0" y="0"/>
                </a:moveTo>
                <a:lnTo>
                  <a:pt x="3660255" y="0"/>
                </a:lnTo>
                <a:lnTo>
                  <a:pt x="3660255" y="3651106"/>
                </a:lnTo>
                <a:lnTo>
                  <a:pt x="0" y="3651106"/>
                </a:lnTo>
                <a:lnTo>
                  <a:pt x="0" y="0"/>
                </a:lnTo>
                <a:close/>
              </a:path>
            </a:pathLst>
          </a:custGeom>
          <a:blipFill>
            <a:blip r:embed="rId2"/>
            <a:stretch>
              <a:fillRect l="0" t="0" r="0" b="0"/>
            </a:stretch>
          </a:blipFill>
        </p:spPr>
      </p:sp>
      <p:sp>
        <p:nvSpPr>
          <p:cNvPr name="Freeform 3" id="3"/>
          <p:cNvSpPr/>
          <p:nvPr/>
        </p:nvSpPr>
        <p:spPr>
          <a:xfrm flipH="false" flipV="false" rot="0">
            <a:off x="8393826" y="2766833"/>
            <a:ext cx="8865474" cy="4750089"/>
          </a:xfrm>
          <a:custGeom>
            <a:avLst/>
            <a:gdLst/>
            <a:ahLst/>
            <a:cxnLst/>
            <a:rect r="r" b="b" t="t" l="l"/>
            <a:pathLst>
              <a:path h="4750089" w="8865474">
                <a:moveTo>
                  <a:pt x="0" y="0"/>
                </a:moveTo>
                <a:lnTo>
                  <a:pt x="8865474" y="0"/>
                </a:lnTo>
                <a:lnTo>
                  <a:pt x="8865474" y="4750088"/>
                </a:lnTo>
                <a:lnTo>
                  <a:pt x="0" y="4750088"/>
                </a:lnTo>
                <a:lnTo>
                  <a:pt x="0" y="0"/>
                </a:lnTo>
                <a:close/>
              </a:path>
            </a:pathLst>
          </a:custGeom>
          <a:blipFill>
            <a:blip r:embed="rId3"/>
            <a:stretch>
              <a:fillRect l="0" t="0" r="-569" b="-22709"/>
            </a:stretch>
          </a:blipFill>
        </p:spPr>
      </p:sp>
      <p:sp>
        <p:nvSpPr>
          <p:cNvPr name="Freeform 4" id="4"/>
          <p:cNvSpPr/>
          <p:nvPr/>
        </p:nvSpPr>
        <p:spPr>
          <a:xfrm flipH="true" flipV="false" rot="0">
            <a:off x="113044" y="8021082"/>
            <a:ext cx="18288000" cy="2561784"/>
          </a:xfrm>
          <a:custGeom>
            <a:avLst/>
            <a:gdLst/>
            <a:ahLst/>
            <a:cxnLst/>
            <a:rect r="r" b="b" t="t" l="l"/>
            <a:pathLst>
              <a:path h="2561784" w="18288000">
                <a:moveTo>
                  <a:pt x="18288000" y="0"/>
                </a:moveTo>
                <a:lnTo>
                  <a:pt x="0" y="0"/>
                </a:lnTo>
                <a:lnTo>
                  <a:pt x="0" y="2561783"/>
                </a:lnTo>
                <a:lnTo>
                  <a:pt x="18288000" y="2561783"/>
                </a:lnTo>
                <a:lnTo>
                  <a:pt x="18288000" y="0"/>
                </a:lnTo>
                <a:close/>
              </a:path>
            </a:pathLst>
          </a:custGeom>
          <a:blipFill>
            <a:blip r:embed="rId4">
              <a:extLst>
                <a:ext uri="{96DAC541-7B7A-43D3-8B79-37D633B846F1}">
                  <asvg:svgBlip xmlns:asvg="http://schemas.microsoft.com/office/drawing/2016/SVG/main" r:embed="rId5"/>
                </a:ext>
              </a:extLst>
            </a:blip>
            <a:stretch>
              <a:fillRect l="0" t="-300932" r="0" b="-312945"/>
            </a:stretch>
          </a:blipFill>
        </p:spPr>
      </p:sp>
      <p:sp>
        <p:nvSpPr>
          <p:cNvPr name="Freeform 5" id="5"/>
          <p:cNvSpPr/>
          <p:nvPr/>
        </p:nvSpPr>
        <p:spPr>
          <a:xfrm flipH="false" flipV="false" rot="0">
            <a:off x="-1282966" y="-2855447"/>
            <a:ext cx="5024391" cy="4716647"/>
          </a:xfrm>
          <a:custGeom>
            <a:avLst/>
            <a:gdLst/>
            <a:ahLst/>
            <a:cxnLst/>
            <a:rect r="r" b="b" t="t" l="l"/>
            <a:pathLst>
              <a:path h="4716647" w="5024391">
                <a:moveTo>
                  <a:pt x="0" y="0"/>
                </a:moveTo>
                <a:lnTo>
                  <a:pt x="5024391" y="0"/>
                </a:lnTo>
                <a:lnTo>
                  <a:pt x="5024391" y="4716647"/>
                </a:lnTo>
                <a:lnTo>
                  <a:pt x="0" y="4716647"/>
                </a:lnTo>
                <a:lnTo>
                  <a:pt x="0" y="0"/>
                </a:lnTo>
                <a:close/>
              </a:path>
            </a:pathLst>
          </a:custGeom>
          <a:blipFill>
            <a:blip r:embed="rId6"/>
            <a:stretch>
              <a:fillRect l="0" t="0" r="0" b="0"/>
            </a:stretch>
          </a:blipFill>
        </p:spPr>
      </p:sp>
      <p:sp>
        <p:nvSpPr>
          <p:cNvPr name="Freeform 6" id="6"/>
          <p:cNvSpPr/>
          <p:nvPr/>
        </p:nvSpPr>
        <p:spPr>
          <a:xfrm flipH="false" flipV="false" rot="0">
            <a:off x="1229230" y="8211582"/>
            <a:ext cx="1126271" cy="1674187"/>
          </a:xfrm>
          <a:custGeom>
            <a:avLst/>
            <a:gdLst/>
            <a:ahLst/>
            <a:cxnLst/>
            <a:rect r="r" b="b" t="t" l="l"/>
            <a:pathLst>
              <a:path h="1674187" w="1126271">
                <a:moveTo>
                  <a:pt x="0" y="0"/>
                </a:moveTo>
                <a:lnTo>
                  <a:pt x="1126271" y="0"/>
                </a:lnTo>
                <a:lnTo>
                  <a:pt x="1126271" y="1674186"/>
                </a:lnTo>
                <a:lnTo>
                  <a:pt x="0" y="167418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1028700" y="1975881"/>
            <a:ext cx="10476317" cy="942975"/>
          </a:xfrm>
          <a:prstGeom prst="rect">
            <a:avLst/>
          </a:prstGeom>
        </p:spPr>
        <p:txBody>
          <a:bodyPr anchor="t" rtlCol="false" tIns="0" lIns="0" bIns="0" rIns="0">
            <a:spAutoFit/>
          </a:bodyPr>
          <a:lstStyle/>
          <a:p>
            <a:pPr algn="l">
              <a:lnSpc>
                <a:spcPts val="7440"/>
              </a:lnSpc>
            </a:pPr>
            <a:r>
              <a:rPr lang="en-US" sz="6200" spc="-93" b="true">
                <a:solidFill>
                  <a:srgbClr val="000000"/>
                </a:solidFill>
                <a:latin typeface="Muli Bold"/>
                <a:ea typeface="Muli Bold"/>
                <a:cs typeface="Muli Bold"/>
                <a:sym typeface="Muli Bold"/>
              </a:rPr>
              <a:t>Tổng quan</a:t>
            </a:r>
          </a:p>
        </p:txBody>
      </p:sp>
      <p:sp>
        <p:nvSpPr>
          <p:cNvPr name="TextBox 8" id="8"/>
          <p:cNvSpPr txBox="true"/>
          <p:nvPr/>
        </p:nvSpPr>
        <p:spPr>
          <a:xfrm rot="0">
            <a:off x="913640" y="3290331"/>
            <a:ext cx="6039156" cy="2165350"/>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000000"/>
                </a:solidFill>
                <a:latin typeface="Muli"/>
                <a:ea typeface="Muli"/>
                <a:cs typeface="Muli"/>
                <a:sym typeface="Muli"/>
              </a:rPr>
              <a:t>Hiện nay, tuy Parkinson là một căn bệnh phổ biến, dù vậy nó vẫn chưa có thuốc điều trị hoàn toàn, việc phát hiện bệnh vẫn còn mơ hồ và còn nhiều nhầm lẫn.</a:t>
            </a:r>
          </a:p>
        </p:txBody>
      </p:sp>
      <p:sp>
        <p:nvSpPr>
          <p:cNvPr name="TextBox 9" id="9"/>
          <p:cNvSpPr txBox="true"/>
          <p:nvPr/>
        </p:nvSpPr>
        <p:spPr>
          <a:xfrm rot="0">
            <a:off x="3741425" y="8419323"/>
            <a:ext cx="13517875" cy="1727200"/>
          </a:xfrm>
          <a:prstGeom prst="rect">
            <a:avLst/>
          </a:prstGeom>
        </p:spPr>
        <p:txBody>
          <a:bodyPr anchor="t" rtlCol="false" tIns="0" lIns="0" bIns="0" rIns="0">
            <a:spAutoFit/>
          </a:bodyPr>
          <a:lstStyle/>
          <a:p>
            <a:pPr algn="l">
              <a:lnSpc>
                <a:spcPts val="3499"/>
              </a:lnSpc>
            </a:pPr>
            <a:r>
              <a:rPr lang="en-US" sz="2499">
                <a:solidFill>
                  <a:srgbClr val="FFFFFF"/>
                </a:solidFill>
                <a:latin typeface="Muli"/>
                <a:ea typeface="Muli"/>
                <a:cs typeface="Muli"/>
                <a:sym typeface="Muli"/>
              </a:rPr>
              <a:t>Bện</a:t>
            </a:r>
            <a:r>
              <a:rPr lang="en-US" sz="2499">
                <a:solidFill>
                  <a:srgbClr val="FFFFFF"/>
                </a:solidFill>
                <a:latin typeface="Muli"/>
                <a:ea typeface="Muli"/>
                <a:cs typeface="Muli"/>
                <a:sym typeface="Muli"/>
              </a:rPr>
              <a:t>h Parkinson là một căn bệnh phổ biến ở người già, là một bệnh thoái hóa thần kinh tiến triển, gây ra do tổn thương các tế bào thần kinh tiết dopamine, dẫn đến các triệu chứng vận động điển hình như run, cứng đờ, vận động chậm chạp và mất thăng bằng.</a:t>
            </a:r>
          </a:p>
          <a:p>
            <a:pPr algn="l">
              <a:lnSpc>
                <a:spcPts val="3499"/>
              </a:lnSpc>
            </a:pPr>
          </a:p>
        </p:txBody>
      </p:sp>
      <p:sp>
        <p:nvSpPr>
          <p:cNvPr name="TextBox 10" id="10"/>
          <p:cNvSpPr txBox="true"/>
          <p:nvPr/>
        </p:nvSpPr>
        <p:spPr>
          <a:xfrm rot="0">
            <a:off x="913640" y="5636656"/>
            <a:ext cx="6039156" cy="2165350"/>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000000"/>
                </a:solidFill>
                <a:latin typeface="Muli"/>
                <a:ea typeface="Muli"/>
                <a:cs typeface="Muli"/>
                <a:sym typeface="Muli"/>
              </a:rPr>
              <a:t>Dẫn đến ý tưởng về việc ứng dụng AI để phát hiện bệnh sớm từ những đặc điểm qua tranh vẽ và âm thanh của người bệnh. Từ đó đưa ra can thiệp sớm nhất.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814233" y="-1388433"/>
            <a:ext cx="3660256" cy="3651105"/>
          </a:xfrm>
          <a:custGeom>
            <a:avLst/>
            <a:gdLst/>
            <a:ahLst/>
            <a:cxnLst/>
            <a:rect r="r" b="b" t="t" l="l"/>
            <a:pathLst>
              <a:path h="3651105" w="3660256">
                <a:moveTo>
                  <a:pt x="0" y="0"/>
                </a:moveTo>
                <a:lnTo>
                  <a:pt x="3660255" y="0"/>
                </a:lnTo>
                <a:lnTo>
                  <a:pt x="3660255" y="3651106"/>
                </a:lnTo>
                <a:lnTo>
                  <a:pt x="0" y="3651106"/>
                </a:lnTo>
                <a:lnTo>
                  <a:pt x="0" y="0"/>
                </a:lnTo>
                <a:close/>
              </a:path>
            </a:pathLst>
          </a:custGeom>
          <a:blipFill>
            <a:blip r:embed="rId2"/>
            <a:stretch>
              <a:fillRect l="0" t="0" r="0" b="0"/>
            </a:stretch>
          </a:blipFill>
        </p:spPr>
      </p:sp>
      <p:sp>
        <p:nvSpPr>
          <p:cNvPr name="Freeform 3" id="3"/>
          <p:cNvSpPr/>
          <p:nvPr/>
        </p:nvSpPr>
        <p:spPr>
          <a:xfrm flipH="true" flipV="false" rot="0">
            <a:off x="150517" y="7849453"/>
            <a:ext cx="18288000" cy="2561784"/>
          </a:xfrm>
          <a:custGeom>
            <a:avLst/>
            <a:gdLst/>
            <a:ahLst/>
            <a:cxnLst/>
            <a:rect r="r" b="b" t="t" l="l"/>
            <a:pathLst>
              <a:path h="2561784" w="18288000">
                <a:moveTo>
                  <a:pt x="18288000" y="0"/>
                </a:moveTo>
                <a:lnTo>
                  <a:pt x="0" y="0"/>
                </a:lnTo>
                <a:lnTo>
                  <a:pt x="0" y="2561783"/>
                </a:lnTo>
                <a:lnTo>
                  <a:pt x="18288000" y="2561783"/>
                </a:lnTo>
                <a:lnTo>
                  <a:pt x="18288000" y="0"/>
                </a:lnTo>
                <a:close/>
              </a:path>
            </a:pathLst>
          </a:custGeom>
          <a:blipFill>
            <a:blip r:embed="rId3">
              <a:extLst>
                <a:ext uri="{96DAC541-7B7A-43D3-8B79-37D633B846F1}">
                  <asvg:svgBlip xmlns:asvg="http://schemas.microsoft.com/office/drawing/2016/SVG/main" r:embed="rId4"/>
                </a:ext>
              </a:extLst>
            </a:blip>
            <a:stretch>
              <a:fillRect l="0" t="-300932" r="0" b="-312945"/>
            </a:stretch>
          </a:blipFill>
        </p:spPr>
      </p:sp>
      <p:sp>
        <p:nvSpPr>
          <p:cNvPr name="Freeform 4" id="4"/>
          <p:cNvSpPr/>
          <p:nvPr/>
        </p:nvSpPr>
        <p:spPr>
          <a:xfrm flipH="false" flipV="false" rot="0">
            <a:off x="-1282966" y="-2855447"/>
            <a:ext cx="5024391" cy="4716647"/>
          </a:xfrm>
          <a:custGeom>
            <a:avLst/>
            <a:gdLst/>
            <a:ahLst/>
            <a:cxnLst/>
            <a:rect r="r" b="b" t="t" l="l"/>
            <a:pathLst>
              <a:path h="4716647" w="5024391">
                <a:moveTo>
                  <a:pt x="0" y="0"/>
                </a:moveTo>
                <a:lnTo>
                  <a:pt x="5024391" y="0"/>
                </a:lnTo>
                <a:lnTo>
                  <a:pt x="5024391" y="4716647"/>
                </a:lnTo>
                <a:lnTo>
                  <a:pt x="0" y="4716647"/>
                </a:lnTo>
                <a:lnTo>
                  <a:pt x="0" y="0"/>
                </a:lnTo>
                <a:close/>
              </a:path>
            </a:pathLst>
          </a:custGeom>
          <a:blipFill>
            <a:blip r:embed="rId5"/>
            <a:stretch>
              <a:fillRect l="0" t="0" r="0" b="0"/>
            </a:stretch>
          </a:blipFill>
        </p:spPr>
      </p:sp>
      <p:sp>
        <p:nvSpPr>
          <p:cNvPr name="Freeform 5" id="5"/>
          <p:cNvSpPr/>
          <p:nvPr/>
        </p:nvSpPr>
        <p:spPr>
          <a:xfrm flipH="false" flipV="false" rot="0">
            <a:off x="13978066" y="4004856"/>
            <a:ext cx="3281234" cy="1411694"/>
          </a:xfrm>
          <a:custGeom>
            <a:avLst/>
            <a:gdLst/>
            <a:ahLst/>
            <a:cxnLst/>
            <a:rect r="r" b="b" t="t" l="l"/>
            <a:pathLst>
              <a:path h="1411694" w="3281234">
                <a:moveTo>
                  <a:pt x="0" y="0"/>
                </a:moveTo>
                <a:lnTo>
                  <a:pt x="3281234" y="0"/>
                </a:lnTo>
                <a:lnTo>
                  <a:pt x="3281234" y="1411694"/>
                </a:lnTo>
                <a:lnTo>
                  <a:pt x="0" y="14116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4837975" y="5986403"/>
            <a:ext cx="1913667" cy="1464825"/>
          </a:xfrm>
          <a:custGeom>
            <a:avLst/>
            <a:gdLst/>
            <a:ahLst/>
            <a:cxnLst/>
            <a:rect r="r" b="b" t="t" l="l"/>
            <a:pathLst>
              <a:path h="1464825" w="1913667">
                <a:moveTo>
                  <a:pt x="0" y="0"/>
                </a:moveTo>
                <a:lnTo>
                  <a:pt x="1913667" y="0"/>
                </a:lnTo>
                <a:lnTo>
                  <a:pt x="1913667" y="1464826"/>
                </a:lnTo>
                <a:lnTo>
                  <a:pt x="0" y="14648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1028700" y="1975881"/>
            <a:ext cx="10476317" cy="942975"/>
          </a:xfrm>
          <a:prstGeom prst="rect">
            <a:avLst/>
          </a:prstGeom>
        </p:spPr>
        <p:txBody>
          <a:bodyPr anchor="t" rtlCol="false" tIns="0" lIns="0" bIns="0" rIns="0">
            <a:spAutoFit/>
          </a:bodyPr>
          <a:lstStyle/>
          <a:p>
            <a:pPr algn="l">
              <a:lnSpc>
                <a:spcPts val="7440"/>
              </a:lnSpc>
            </a:pPr>
            <a:r>
              <a:rPr lang="en-US" sz="6200" spc="-93" b="true">
                <a:solidFill>
                  <a:srgbClr val="000000"/>
                </a:solidFill>
                <a:latin typeface="Muli Bold"/>
                <a:ea typeface="Muli Bold"/>
                <a:cs typeface="Muli Bold"/>
                <a:sym typeface="Muli Bold"/>
              </a:rPr>
              <a:t>Lí do chọn bộ dữ liệu</a:t>
            </a:r>
          </a:p>
        </p:txBody>
      </p:sp>
      <p:sp>
        <p:nvSpPr>
          <p:cNvPr name="TextBox 8" id="8"/>
          <p:cNvSpPr txBox="true"/>
          <p:nvPr/>
        </p:nvSpPr>
        <p:spPr>
          <a:xfrm rot="0">
            <a:off x="913640" y="3290331"/>
            <a:ext cx="11992830" cy="850900"/>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000000"/>
                </a:solidFill>
                <a:latin typeface="Muli"/>
                <a:ea typeface="Muli"/>
                <a:cs typeface="Muli"/>
                <a:sym typeface="Muli"/>
              </a:rPr>
              <a:t>Việc sử dụng dữ liệu liên quan đến hình ảnh và âm thanh của bệnh nhân là hoàn toàn có cơ sở.</a:t>
            </a:r>
          </a:p>
        </p:txBody>
      </p:sp>
      <p:sp>
        <p:nvSpPr>
          <p:cNvPr name="TextBox 9" id="9"/>
          <p:cNvSpPr txBox="true"/>
          <p:nvPr/>
        </p:nvSpPr>
        <p:spPr>
          <a:xfrm rot="0">
            <a:off x="913640" y="4260850"/>
            <a:ext cx="11992830" cy="1727200"/>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000000"/>
                </a:solidFill>
                <a:latin typeface="Muli"/>
                <a:ea typeface="Muli"/>
                <a:cs typeface="Muli"/>
                <a:sym typeface="Muli"/>
              </a:rPr>
              <a:t>Theo một nghiên cứu đăng trên tờ báo Vietnam Journal of Physiology vào năm 2022 cho thấy: </a:t>
            </a:r>
            <a:r>
              <a:rPr lang="en-US" sz="2499" i="true">
                <a:solidFill>
                  <a:srgbClr val="000000"/>
                </a:solidFill>
                <a:latin typeface="Muli Italics"/>
                <a:ea typeface="Muli Italics"/>
                <a:cs typeface="Muli Italics"/>
                <a:sym typeface="Muli Italics"/>
              </a:rPr>
              <a:t>“Tỉ lệ rối loạn giọng nói ở bệnh nhân parkinson là 91%, trong đó các biểu hiện nhiều nhất là: Giảm độ to (88%), giọng đều đều (80%), hụt hơi khi nói (76%), giảm tốc độ nói (64%)”</a:t>
            </a:r>
          </a:p>
        </p:txBody>
      </p:sp>
      <p:sp>
        <p:nvSpPr>
          <p:cNvPr name="TextBox 10" id="10"/>
          <p:cNvSpPr txBox="true"/>
          <p:nvPr/>
        </p:nvSpPr>
        <p:spPr>
          <a:xfrm rot="0">
            <a:off x="913640" y="6340991"/>
            <a:ext cx="11992830" cy="1289050"/>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000000"/>
                </a:solidFill>
                <a:latin typeface="Muli"/>
                <a:ea typeface="Muli"/>
                <a:cs typeface="Muli"/>
                <a:sym typeface="Muli"/>
              </a:rPr>
              <a:t>Tổ chức WHO cũng đề cập đế</a:t>
            </a:r>
            <a:r>
              <a:rPr lang="en-US" sz="2499">
                <a:solidFill>
                  <a:srgbClr val="000000"/>
                </a:solidFill>
                <a:latin typeface="Muli"/>
                <a:ea typeface="Muli"/>
                <a:cs typeface="Muli"/>
                <a:sym typeface="Muli"/>
              </a:rPr>
              <a:t>n </a:t>
            </a:r>
            <a:r>
              <a:rPr lang="en-US" sz="2499">
                <a:solidFill>
                  <a:srgbClr val="000000"/>
                </a:solidFill>
                <a:latin typeface="Muli"/>
                <a:ea typeface="Muli"/>
                <a:cs typeface="Muli"/>
                <a:sym typeface="Muli"/>
              </a:rPr>
              <a:t>v</a:t>
            </a:r>
            <a:r>
              <a:rPr lang="en-US" sz="2499">
                <a:solidFill>
                  <a:srgbClr val="000000"/>
                </a:solidFill>
                <a:latin typeface="Muli"/>
                <a:ea typeface="Muli"/>
                <a:cs typeface="Muli"/>
                <a:sym typeface="Muli"/>
              </a:rPr>
              <a:t>i</a:t>
            </a:r>
            <a:r>
              <a:rPr lang="en-US" sz="2499">
                <a:solidFill>
                  <a:srgbClr val="000000"/>
                </a:solidFill>
                <a:latin typeface="Muli"/>
                <a:ea typeface="Muli"/>
                <a:cs typeface="Muli"/>
                <a:sym typeface="Muli"/>
              </a:rPr>
              <a:t>ệc</a:t>
            </a:r>
            <a:r>
              <a:rPr lang="en-US" sz="2499">
                <a:solidFill>
                  <a:srgbClr val="000000"/>
                </a:solidFill>
                <a:latin typeface="Muli"/>
                <a:ea typeface="Muli"/>
                <a:cs typeface="Muli"/>
                <a:sym typeface="Muli"/>
              </a:rPr>
              <a:t> n</a:t>
            </a:r>
            <a:r>
              <a:rPr lang="en-US" sz="2499">
                <a:solidFill>
                  <a:srgbClr val="000000"/>
                </a:solidFill>
                <a:latin typeface="Muli"/>
                <a:ea typeface="Muli"/>
                <a:cs typeface="Muli"/>
                <a:sym typeface="Muli"/>
              </a:rPr>
              <a:t>ão</a:t>
            </a:r>
            <a:r>
              <a:rPr lang="en-US" sz="2499">
                <a:solidFill>
                  <a:srgbClr val="000000"/>
                </a:solidFill>
                <a:latin typeface="Muli"/>
                <a:ea typeface="Muli"/>
                <a:cs typeface="Muli"/>
                <a:sym typeface="Muli"/>
              </a:rPr>
              <a:t> </a:t>
            </a:r>
            <a:r>
              <a:rPr lang="en-US" sz="2499">
                <a:solidFill>
                  <a:srgbClr val="000000"/>
                </a:solidFill>
                <a:latin typeface="Muli"/>
                <a:ea typeface="Muli"/>
                <a:cs typeface="Muli"/>
                <a:sym typeface="Muli"/>
              </a:rPr>
              <a:t>của</a:t>
            </a:r>
            <a:r>
              <a:rPr lang="en-US" sz="2499">
                <a:solidFill>
                  <a:srgbClr val="000000"/>
                </a:solidFill>
                <a:latin typeface="Muli"/>
                <a:ea typeface="Muli"/>
                <a:cs typeface="Muli"/>
                <a:sym typeface="Muli"/>
              </a:rPr>
              <a:t> bệnh nhân </a:t>
            </a:r>
            <a:r>
              <a:rPr lang="en-US" sz="2499">
                <a:solidFill>
                  <a:srgbClr val="000000"/>
                </a:solidFill>
                <a:latin typeface="Muli"/>
                <a:ea typeface="Muli"/>
                <a:cs typeface="Muli"/>
                <a:sym typeface="Muli"/>
              </a:rPr>
              <a:t>P</a:t>
            </a:r>
            <a:r>
              <a:rPr lang="en-US" sz="2499">
                <a:solidFill>
                  <a:srgbClr val="000000"/>
                </a:solidFill>
                <a:latin typeface="Muli"/>
                <a:ea typeface="Muli"/>
                <a:cs typeface="Muli"/>
                <a:sym typeface="Muli"/>
              </a:rPr>
              <a:t>arkinson </a:t>
            </a:r>
            <a:r>
              <a:rPr lang="en-US" sz="2499">
                <a:solidFill>
                  <a:srgbClr val="000000"/>
                </a:solidFill>
                <a:latin typeface="Muli"/>
                <a:ea typeface="Muli"/>
                <a:cs typeface="Muli"/>
                <a:sym typeface="Muli"/>
              </a:rPr>
              <a:t>bị</a:t>
            </a:r>
            <a:r>
              <a:rPr lang="en-US" sz="2499">
                <a:solidFill>
                  <a:srgbClr val="000000"/>
                </a:solidFill>
                <a:latin typeface="Muli"/>
                <a:ea typeface="Muli"/>
                <a:cs typeface="Muli"/>
                <a:sym typeface="Muli"/>
              </a:rPr>
              <a:t> </a:t>
            </a:r>
            <a:r>
              <a:rPr lang="en-US" sz="2499">
                <a:solidFill>
                  <a:srgbClr val="000000"/>
                </a:solidFill>
                <a:latin typeface="Muli"/>
                <a:ea typeface="Muli"/>
                <a:cs typeface="Muli"/>
                <a:sym typeface="Muli"/>
              </a:rPr>
              <a:t>ảnh</a:t>
            </a:r>
            <a:r>
              <a:rPr lang="en-US" sz="2499">
                <a:solidFill>
                  <a:srgbClr val="000000"/>
                </a:solidFill>
                <a:latin typeface="Muli"/>
                <a:ea typeface="Muli"/>
                <a:cs typeface="Muli"/>
                <a:sym typeface="Muli"/>
              </a:rPr>
              <a:t> </a:t>
            </a:r>
            <a:r>
              <a:rPr lang="en-US" sz="2499">
                <a:solidFill>
                  <a:srgbClr val="000000"/>
                </a:solidFill>
                <a:latin typeface="Muli"/>
                <a:ea typeface="Muli"/>
                <a:cs typeface="Muli"/>
                <a:sym typeface="Muli"/>
              </a:rPr>
              <a:t>hưở</a:t>
            </a:r>
            <a:r>
              <a:rPr lang="en-US" sz="2499">
                <a:solidFill>
                  <a:srgbClr val="000000"/>
                </a:solidFill>
                <a:latin typeface="Muli"/>
                <a:ea typeface="Muli"/>
                <a:cs typeface="Muli"/>
                <a:sym typeface="Muli"/>
              </a:rPr>
              <a:t>ng</a:t>
            </a:r>
            <a:r>
              <a:rPr lang="en-US" sz="2499">
                <a:solidFill>
                  <a:srgbClr val="000000"/>
                </a:solidFill>
                <a:latin typeface="Muli"/>
                <a:ea typeface="Muli"/>
                <a:cs typeface="Muli"/>
                <a:sym typeface="Muli"/>
              </a:rPr>
              <a:t>, từ</a:t>
            </a:r>
            <a:r>
              <a:rPr lang="en-US" sz="2499">
                <a:solidFill>
                  <a:srgbClr val="000000"/>
                </a:solidFill>
                <a:latin typeface="Muli"/>
                <a:ea typeface="Muli"/>
                <a:cs typeface="Muli"/>
                <a:sym typeface="Muli"/>
              </a:rPr>
              <a:t> đó </a:t>
            </a:r>
            <a:r>
              <a:rPr lang="en-US" sz="2499">
                <a:solidFill>
                  <a:srgbClr val="000000"/>
                </a:solidFill>
                <a:latin typeface="Muli"/>
                <a:ea typeface="Muli"/>
                <a:cs typeface="Muli"/>
                <a:sym typeface="Muli"/>
              </a:rPr>
              <a:t>l</a:t>
            </a:r>
            <a:r>
              <a:rPr lang="en-US" sz="2499">
                <a:solidFill>
                  <a:srgbClr val="000000"/>
                </a:solidFill>
                <a:latin typeface="Muli"/>
                <a:ea typeface="Muli"/>
                <a:cs typeface="Muli"/>
                <a:sym typeface="Muli"/>
              </a:rPr>
              <a:t>i</a:t>
            </a:r>
            <a:r>
              <a:rPr lang="en-US" sz="2499">
                <a:solidFill>
                  <a:srgbClr val="000000"/>
                </a:solidFill>
                <a:latin typeface="Muli"/>
                <a:ea typeface="Muli"/>
                <a:cs typeface="Muli"/>
                <a:sym typeface="Muli"/>
              </a:rPr>
              <a:t>ê</a:t>
            </a:r>
            <a:r>
              <a:rPr lang="en-US" sz="2499">
                <a:solidFill>
                  <a:srgbClr val="000000"/>
                </a:solidFill>
                <a:latin typeface="Muli"/>
                <a:ea typeface="Muli"/>
                <a:cs typeface="Muli"/>
                <a:sym typeface="Muli"/>
              </a:rPr>
              <a:t>n </a:t>
            </a:r>
            <a:r>
              <a:rPr lang="en-US" sz="2499">
                <a:solidFill>
                  <a:srgbClr val="000000"/>
                </a:solidFill>
                <a:latin typeface="Muli"/>
                <a:ea typeface="Muli"/>
                <a:cs typeface="Muli"/>
                <a:sym typeface="Muli"/>
              </a:rPr>
              <a:t>đớ</a:t>
            </a:r>
            <a:r>
              <a:rPr lang="en-US" sz="2499">
                <a:solidFill>
                  <a:srgbClr val="000000"/>
                </a:solidFill>
                <a:latin typeface="Muli"/>
                <a:ea typeface="Muli"/>
                <a:cs typeface="Muli"/>
                <a:sym typeface="Muli"/>
              </a:rPr>
              <a:t>i </a:t>
            </a:r>
            <a:r>
              <a:rPr lang="en-US" sz="2499">
                <a:solidFill>
                  <a:srgbClr val="000000"/>
                </a:solidFill>
                <a:latin typeface="Muli"/>
                <a:ea typeface="Muli"/>
                <a:cs typeface="Muli"/>
                <a:sym typeface="Muli"/>
              </a:rPr>
              <a:t>ả</a:t>
            </a:r>
            <a:r>
              <a:rPr lang="en-US" sz="2499">
                <a:solidFill>
                  <a:srgbClr val="000000"/>
                </a:solidFill>
                <a:latin typeface="Muli"/>
                <a:ea typeface="Muli"/>
                <a:cs typeface="Muli"/>
                <a:sym typeface="Muli"/>
              </a:rPr>
              <a:t>nh </a:t>
            </a:r>
            <a:r>
              <a:rPr lang="en-US" sz="2499">
                <a:solidFill>
                  <a:srgbClr val="000000"/>
                </a:solidFill>
                <a:latin typeface="Muli"/>
                <a:ea typeface="Muli"/>
                <a:cs typeface="Muli"/>
                <a:sym typeface="Muli"/>
              </a:rPr>
              <a:t>hưở</a:t>
            </a:r>
            <a:r>
              <a:rPr lang="en-US" sz="2499">
                <a:solidFill>
                  <a:srgbClr val="000000"/>
                </a:solidFill>
                <a:latin typeface="Muli"/>
                <a:ea typeface="Muli"/>
                <a:cs typeface="Muli"/>
                <a:sym typeface="Muli"/>
              </a:rPr>
              <a:t>ng đ</a:t>
            </a:r>
            <a:r>
              <a:rPr lang="en-US" sz="2499">
                <a:solidFill>
                  <a:srgbClr val="000000"/>
                </a:solidFill>
                <a:latin typeface="Muli"/>
                <a:ea typeface="Muli"/>
                <a:cs typeface="Muli"/>
                <a:sym typeface="Muli"/>
              </a:rPr>
              <a:t>ến</a:t>
            </a:r>
            <a:r>
              <a:rPr lang="en-US" sz="2499">
                <a:solidFill>
                  <a:srgbClr val="000000"/>
                </a:solidFill>
                <a:latin typeface="Muli"/>
                <a:ea typeface="Muli"/>
                <a:cs typeface="Muli"/>
                <a:sym typeface="Muli"/>
              </a:rPr>
              <a:t> </a:t>
            </a:r>
            <a:r>
              <a:rPr lang="en-US" sz="2499">
                <a:solidFill>
                  <a:srgbClr val="000000"/>
                </a:solidFill>
                <a:latin typeface="Muli"/>
                <a:ea typeface="Muli"/>
                <a:cs typeface="Muli"/>
                <a:sym typeface="Muli"/>
              </a:rPr>
              <a:t>các</a:t>
            </a:r>
            <a:r>
              <a:rPr lang="en-US" sz="2499">
                <a:solidFill>
                  <a:srgbClr val="000000"/>
                </a:solidFill>
                <a:latin typeface="Muli"/>
                <a:ea typeface="Muli"/>
                <a:cs typeface="Muli"/>
                <a:sym typeface="Muli"/>
              </a:rPr>
              <a:t> h</a:t>
            </a:r>
            <a:r>
              <a:rPr lang="en-US" sz="2499">
                <a:solidFill>
                  <a:srgbClr val="000000"/>
                </a:solidFill>
                <a:latin typeface="Muli"/>
                <a:ea typeface="Muli"/>
                <a:cs typeface="Muli"/>
                <a:sym typeface="Muli"/>
              </a:rPr>
              <a:t>oạ</a:t>
            </a:r>
            <a:r>
              <a:rPr lang="en-US" sz="2499">
                <a:solidFill>
                  <a:srgbClr val="000000"/>
                </a:solidFill>
                <a:latin typeface="Muli"/>
                <a:ea typeface="Muli"/>
                <a:cs typeface="Muli"/>
                <a:sym typeface="Muli"/>
              </a:rPr>
              <a:t>t </a:t>
            </a:r>
            <a:r>
              <a:rPr lang="en-US" sz="2499">
                <a:solidFill>
                  <a:srgbClr val="000000"/>
                </a:solidFill>
                <a:latin typeface="Muli"/>
                <a:ea typeface="Muli"/>
                <a:cs typeface="Muli"/>
                <a:sym typeface="Muli"/>
              </a:rPr>
              <a:t>động t</a:t>
            </a:r>
            <a:r>
              <a:rPr lang="en-US" sz="2499">
                <a:solidFill>
                  <a:srgbClr val="000000"/>
                </a:solidFill>
                <a:latin typeface="Muli"/>
                <a:ea typeface="Muli"/>
                <a:cs typeface="Muli"/>
                <a:sym typeface="Muli"/>
              </a:rPr>
              <a:t>h</a:t>
            </a:r>
            <a:r>
              <a:rPr lang="en-US" sz="2499">
                <a:solidFill>
                  <a:srgbClr val="000000"/>
                </a:solidFill>
                <a:latin typeface="Muli"/>
                <a:ea typeface="Muli"/>
                <a:cs typeface="Muli"/>
                <a:sym typeface="Muli"/>
              </a:rPr>
              <a:t>ể</a:t>
            </a:r>
            <a:r>
              <a:rPr lang="en-US" sz="2499">
                <a:solidFill>
                  <a:srgbClr val="000000"/>
                </a:solidFill>
                <a:latin typeface="Muli"/>
                <a:ea typeface="Muli"/>
                <a:cs typeface="Muli"/>
                <a:sym typeface="Muli"/>
              </a:rPr>
              <a:t> </a:t>
            </a:r>
            <a:r>
              <a:rPr lang="en-US" sz="2499">
                <a:solidFill>
                  <a:srgbClr val="000000"/>
                </a:solidFill>
                <a:latin typeface="Muli"/>
                <a:ea typeface="Muli"/>
                <a:cs typeface="Muli"/>
                <a:sym typeface="Muli"/>
              </a:rPr>
              <a:t>c</a:t>
            </a:r>
            <a:r>
              <a:rPr lang="en-US" sz="2499">
                <a:solidFill>
                  <a:srgbClr val="000000"/>
                </a:solidFill>
                <a:latin typeface="Muli"/>
                <a:ea typeface="Muli"/>
                <a:cs typeface="Muli"/>
                <a:sym typeface="Muli"/>
              </a:rPr>
              <a:t>h</a:t>
            </a:r>
            <a:r>
              <a:rPr lang="en-US" sz="2499">
                <a:solidFill>
                  <a:srgbClr val="000000"/>
                </a:solidFill>
                <a:latin typeface="Muli"/>
                <a:ea typeface="Muli"/>
                <a:cs typeface="Muli"/>
                <a:sym typeface="Muli"/>
              </a:rPr>
              <a:t>ất</a:t>
            </a:r>
            <a:r>
              <a:rPr lang="en-US" sz="2499">
                <a:solidFill>
                  <a:srgbClr val="000000"/>
                </a:solidFill>
                <a:latin typeface="Muli"/>
                <a:ea typeface="Muli"/>
                <a:cs typeface="Muli"/>
                <a:sym typeface="Muli"/>
              </a:rPr>
              <a:t> </a:t>
            </a:r>
            <a:r>
              <a:rPr lang="en-US" sz="2499">
                <a:solidFill>
                  <a:srgbClr val="000000"/>
                </a:solidFill>
                <a:latin typeface="Muli"/>
                <a:ea typeface="Muli"/>
                <a:cs typeface="Muli"/>
                <a:sym typeface="Muli"/>
              </a:rPr>
              <a:t>bê</a:t>
            </a:r>
            <a:r>
              <a:rPr lang="en-US" sz="2499">
                <a:solidFill>
                  <a:srgbClr val="000000"/>
                </a:solidFill>
                <a:latin typeface="Muli"/>
                <a:ea typeface="Muli"/>
                <a:cs typeface="Muli"/>
                <a:sym typeface="Muli"/>
              </a:rPr>
              <a:t>n </a:t>
            </a:r>
            <a:r>
              <a:rPr lang="en-US" sz="2499">
                <a:solidFill>
                  <a:srgbClr val="000000"/>
                </a:solidFill>
                <a:latin typeface="Muli"/>
                <a:ea typeface="Muli"/>
                <a:cs typeface="Muli"/>
                <a:sym typeface="Muli"/>
              </a:rPr>
              <a:t>n</a:t>
            </a:r>
            <a:r>
              <a:rPr lang="en-US" sz="2499">
                <a:solidFill>
                  <a:srgbClr val="000000"/>
                </a:solidFill>
                <a:latin typeface="Muli"/>
                <a:ea typeface="Muli"/>
                <a:cs typeface="Muli"/>
                <a:sym typeface="Muli"/>
              </a:rPr>
              <a:t>g</a:t>
            </a:r>
            <a:r>
              <a:rPr lang="en-US" sz="2499">
                <a:solidFill>
                  <a:srgbClr val="000000"/>
                </a:solidFill>
                <a:latin typeface="Muli"/>
                <a:ea typeface="Muli"/>
                <a:cs typeface="Muli"/>
                <a:sym typeface="Muli"/>
              </a:rPr>
              <a:t>oà</a:t>
            </a:r>
            <a:r>
              <a:rPr lang="en-US" sz="2499">
                <a:solidFill>
                  <a:srgbClr val="000000"/>
                </a:solidFill>
                <a:latin typeface="Muli"/>
                <a:ea typeface="Muli"/>
                <a:cs typeface="Muli"/>
                <a:sym typeface="Muli"/>
              </a:rPr>
              <a:t>i </a:t>
            </a:r>
            <a:r>
              <a:rPr lang="en-US" sz="2499">
                <a:solidFill>
                  <a:srgbClr val="000000"/>
                </a:solidFill>
                <a:latin typeface="Muli"/>
                <a:ea typeface="Muli"/>
                <a:cs typeface="Muli"/>
                <a:sym typeface="Muli"/>
              </a:rPr>
              <a:t>như</a:t>
            </a:r>
            <a:r>
              <a:rPr lang="en-US" sz="2499">
                <a:solidFill>
                  <a:srgbClr val="000000"/>
                </a:solidFill>
                <a:latin typeface="Muli"/>
                <a:ea typeface="Muli"/>
                <a:cs typeface="Muli"/>
                <a:sym typeface="Muli"/>
              </a:rPr>
              <a:t> </a:t>
            </a:r>
            <a:r>
              <a:rPr lang="en-US" sz="2499">
                <a:solidFill>
                  <a:srgbClr val="000000"/>
                </a:solidFill>
                <a:latin typeface="Muli"/>
                <a:ea typeface="Muli"/>
                <a:cs typeface="Muli"/>
                <a:sym typeface="Muli"/>
              </a:rPr>
              <a:t>bị</a:t>
            </a:r>
            <a:r>
              <a:rPr lang="en-US" sz="2499">
                <a:solidFill>
                  <a:srgbClr val="000000"/>
                </a:solidFill>
                <a:latin typeface="Muli"/>
                <a:ea typeface="Muli"/>
                <a:cs typeface="Muli"/>
                <a:sym typeface="Muli"/>
              </a:rPr>
              <a:t> </a:t>
            </a:r>
            <a:r>
              <a:rPr lang="en-US" sz="2499">
                <a:solidFill>
                  <a:srgbClr val="000000"/>
                </a:solidFill>
                <a:latin typeface="Muli"/>
                <a:ea typeface="Muli"/>
                <a:cs typeface="Muli"/>
                <a:sym typeface="Muli"/>
              </a:rPr>
              <a:t>ru</a:t>
            </a:r>
            <a:r>
              <a:rPr lang="en-US" sz="2499">
                <a:solidFill>
                  <a:srgbClr val="000000"/>
                </a:solidFill>
                <a:latin typeface="Muli"/>
                <a:ea typeface="Muli"/>
                <a:cs typeface="Muli"/>
                <a:sym typeface="Muli"/>
              </a:rPr>
              <a:t>n</a:t>
            </a:r>
            <a:r>
              <a:rPr lang="en-US" sz="2499">
                <a:solidFill>
                  <a:srgbClr val="000000"/>
                </a:solidFill>
                <a:latin typeface="Muli"/>
                <a:ea typeface="Muli"/>
                <a:cs typeface="Muli"/>
                <a:sym typeface="Muli"/>
              </a:rPr>
              <a:t> tay,</a:t>
            </a:r>
            <a:r>
              <a:rPr lang="en-US" sz="2499">
                <a:solidFill>
                  <a:srgbClr val="000000"/>
                </a:solidFill>
                <a:latin typeface="Muli"/>
                <a:ea typeface="Muli"/>
                <a:cs typeface="Muli"/>
                <a:sym typeface="Muli"/>
              </a:rPr>
              <a:t> </a:t>
            </a:r>
            <a:r>
              <a:rPr lang="en-US" sz="2499">
                <a:solidFill>
                  <a:srgbClr val="000000"/>
                </a:solidFill>
                <a:latin typeface="Muli"/>
                <a:ea typeface="Muli"/>
                <a:cs typeface="Muli"/>
                <a:sym typeface="Muli"/>
              </a:rPr>
              <a:t>chân.</a:t>
            </a:r>
          </a:p>
        </p:txBody>
      </p:sp>
      <p:sp>
        <p:nvSpPr>
          <p:cNvPr name="TextBox 11" id="11"/>
          <p:cNvSpPr txBox="true"/>
          <p:nvPr/>
        </p:nvSpPr>
        <p:spPr>
          <a:xfrm rot="0">
            <a:off x="4889036" y="8845550"/>
            <a:ext cx="3014518" cy="412750"/>
          </a:xfrm>
          <a:prstGeom prst="rect">
            <a:avLst/>
          </a:prstGeom>
        </p:spPr>
        <p:txBody>
          <a:bodyPr anchor="t" rtlCol="false" tIns="0" lIns="0" bIns="0" rIns="0">
            <a:spAutoFit/>
          </a:bodyPr>
          <a:lstStyle/>
          <a:p>
            <a:pPr algn="just" marL="539749" indent="-269875" lvl="1">
              <a:lnSpc>
                <a:spcPts val="3499"/>
              </a:lnSpc>
              <a:buFont typeface="Arial"/>
              <a:buChar char="•"/>
            </a:pPr>
            <a:r>
              <a:rPr lang="en-US" b="true" sz="2499" u="sng">
                <a:solidFill>
                  <a:srgbClr val="000000"/>
                </a:solidFill>
                <a:latin typeface="Muli Bold"/>
                <a:ea typeface="Muli Bold"/>
                <a:cs typeface="Muli Bold"/>
                <a:sym typeface="Muli Bold"/>
                <a:hlinkClick r:id="rId10" tooltip="https://www.who.int/news-room/fact-sheets/detail/parkinson-disease"/>
              </a:rPr>
              <a:t>Nguồn từ WHO</a:t>
            </a:r>
          </a:p>
        </p:txBody>
      </p:sp>
      <p:sp>
        <p:nvSpPr>
          <p:cNvPr name="TextBox 12" id="12"/>
          <p:cNvSpPr txBox="true"/>
          <p:nvPr/>
        </p:nvSpPr>
        <p:spPr>
          <a:xfrm rot="0">
            <a:off x="1028700" y="8845550"/>
            <a:ext cx="3014518" cy="412750"/>
          </a:xfrm>
          <a:prstGeom prst="rect">
            <a:avLst/>
          </a:prstGeom>
        </p:spPr>
        <p:txBody>
          <a:bodyPr anchor="t" rtlCol="false" tIns="0" lIns="0" bIns="0" rIns="0">
            <a:spAutoFit/>
          </a:bodyPr>
          <a:lstStyle/>
          <a:p>
            <a:pPr algn="just" marL="539749" indent="-269875" lvl="1">
              <a:lnSpc>
                <a:spcPts val="3499"/>
              </a:lnSpc>
              <a:buFont typeface="Arial"/>
              <a:buChar char="•"/>
            </a:pPr>
            <a:r>
              <a:rPr lang="en-US" b="true" sz="2499" u="sng">
                <a:solidFill>
                  <a:srgbClr val="000000"/>
                </a:solidFill>
                <a:latin typeface="Muli Bold"/>
                <a:ea typeface="Muli Bold"/>
                <a:cs typeface="Muli Bold"/>
                <a:sym typeface="Muli Bold"/>
                <a:hlinkClick r:id="rId11" tooltip="https://scholar.dlu.edu.vn/thuvienso/bitstream/DLU123456789/190556/1/CVv2%2005V26S22022024.pdf"/>
              </a:rPr>
              <a:t>Nguồn từ VJoP</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814233" y="-1388433"/>
            <a:ext cx="3660256" cy="3651105"/>
          </a:xfrm>
          <a:custGeom>
            <a:avLst/>
            <a:gdLst/>
            <a:ahLst/>
            <a:cxnLst/>
            <a:rect r="r" b="b" t="t" l="l"/>
            <a:pathLst>
              <a:path h="3651105" w="3660256">
                <a:moveTo>
                  <a:pt x="0" y="0"/>
                </a:moveTo>
                <a:lnTo>
                  <a:pt x="3660255" y="0"/>
                </a:lnTo>
                <a:lnTo>
                  <a:pt x="3660255" y="3651106"/>
                </a:lnTo>
                <a:lnTo>
                  <a:pt x="0" y="3651106"/>
                </a:lnTo>
                <a:lnTo>
                  <a:pt x="0" y="0"/>
                </a:lnTo>
                <a:close/>
              </a:path>
            </a:pathLst>
          </a:custGeom>
          <a:blipFill>
            <a:blip r:embed="rId2"/>
            <a:stretch>
              <a:fillRect l="0" t="0" r="0" b="0"/>
            </a:stretch>
          </a:blipFill>
        </p:spPr>
      </p:sp>
      <p:sp>
        <p:nvSpPr>
          <p:cNvPr name="Freeform 3" id="3"/>
          <p:cNvSpPr/>
          <p:nvPr/>
        </p:nvSpPr>
        <p:spPr>
          <a:xfrm flipH="true" flipV="false" rot="0">
            <a:off x="113044" y="8021082"/>
            <a:ext cx="18288000" cy="2561784"/>
          </a:xfrm>
          <a:custGeom>
            <a:avLst/>
            <a:gdLst/>
            <a:ahLst/>
            <a:cxnLst/>
            <a:rect r="r" b="b" t="t" l="l"/>
            <a:pathLst>
              <a:path h="2561784" w="18288000">
                <a:moveTo>
                  <a:pt x="18288000" y="0"/>
                </a:moveTo>
                <a:lnTo>
                  <a:pt x="0" y="0"/>
                </a:lnTo>
                <a:lnTo>
                  <a:pt x="0" y="2561783"/>
                </a:lnTo>
                <a:lnTo>
                  <a:pt x="18288000" y="2561783"/>
                </a:lnTo>
                <a:lnTo>
                  <a:pt x="18288000" y="0"/>
                </a:lnTo>
                <a:close/>
              </a:path>
            </a:pathLst>
          </a:custGeom>
          <a:blipFill>
            <a:blip r:embed="rId3">
              <a:extLst>
                <a:ext uri="{96DAC541-7B7A-43D3-8B79-37D633B846F1}">
                  <asvg:svgBlip xmlns:asvg="http://schemas.microsoft.com/office/drawing/2016/SVG/main" r:embed="rId4"/>
                </a:ext>
              </a:extLst>
            </a:blip>
            <a:stretch>
              <a:fillRect l="0" t="-300932" r="0" b="-312945"/>
            </a:stretch>
          </a:blipFill>
        </p:spPr>
      </p:sp>
      <p:sp>
        <p:nvSpPr>
          <p:cNvPr name="Freeform 4" id="4"/>
          <p:cNvSpPr/>
          <p:nvPr/>
        </p:nvSpPr>
        <p:spPr>
          <a:xfrm flipH="false" flipV="false" rot="0">
            <a:off x="-1282966" y="-2855447"/>
            <a:ext cx="5024391" cy="4716647"/>
          </a:xfrm>
          <a:custGeom>
            <a:avLst/>
            <a:gdLst/>
            <a:ahLst/>
            <a:cxnLst/>
            <a:rect r="r" b="b" t="t" l="l"/>
            <a:pathLst>
              <a:path h="4716647" w="5024391">
                <a:moveTo>
                  <a:pt x="0" y="0"/>
                </a:moveTo>
                <a:lnTo>
                  <a:pt x="5024391" y="0"/>
                </a:lnTo>
                <a:lnTo>
                  <a:pt x="5024391" y="4716647"/>
                </a:lnTo>
                <a:lnTo>
                  <a:pt x="0" y="4716647"/>
                </a:lnTo>
                <a:lnTo>
                  <a:pt x="0" y="0"/>
                </a:lnTo>
                <a:close/>
              </a:path>
            </a:pathLst>
          </a:custGeom>
          <a:blipFill>
            <a:blip r:embed="rId5"/>
            <a:stretch>
              <a:fillRect l="0" t="0" r="0" b="0"/>
            </a:stretch>
          </a:blipFill>
        </p:spPr>
      </p:sp>
      <p:sp>
        <p:nvSpPr>
          <p:cNvPr name="Freeform 5" id="5"/>
          <p:cNvSpPr/>
          <p:nvPr/>
        </p:nvSpPr>
        <p:spPr>
          <a:xfrm flipH="false" flipV="false" rot="0">
            <a:off x="14569703" y="1425203"/>
            <a:ext cx="3718297" cy="3718297"/>
          </a:xfrm>
          <a:custGeom>
            <a:avLst/>
            <a:gdLst/>
            <a:ahLst/>
            <a:cxnLst/>
            <a:rect r="r" b="b" t="t" l="l"/>
            <a:pathLst>
              <a:path h="3718297" w="3718297">
                <a:moveTo>
                  <a:pt x="0" y="0"/>
                </a:moveTo>
                <a:lnTo>
                  <a:pt x="3718297" y="0"/>
                </a:lnTo>
                <a:lnTo>
                  <a:pt x="3718297" y="3718297"/>
                </a:lnTo>
                <a:lnTo>
                  <a:pt x="0" y="3718297"/>
                </a:lnTo>
                <a:lnTo>
                  <a:pt x="0" y="0"/>
                </a:lnTo>
                <a:close/>
              </a:path>
            </a:pathLst>
          </a:custGeom>
          <a:blipFill>
            <a:blip r:embed="rId6"/>
            <a:stretch>
              <a:fillRect l="0" t="0" r="0" b="0"/>
            </a:stretch>
          </a:blipFill>
        </p:spPr>
      </p:sp>
      <p:sp>
        <p:nvSpPr>
          <p:cNvPr name="Freeform 6" id="6"/>
          <p:cNvSpPr/>
          <p:nvPr/>
        </p:nvSpPr>
        <p:spPr>
          <a:xfrm flipH="false" flipV="false" rot="0">
            <a:off x="12986539" y="4172660"/>
            <a:ext cx="4272761" cy="2221836"/>
          </a:xfrm>
          <a:custGeom>
            <a:avLst/>
            <a:gdLst/>
            <a:ahLst/>
            <a:cxnLst/>
            <a:rect r="r" b="b" t="t" l="l"/>
            <a:pathLst>
              <a:path h="2221836" w="4272761">
                <a:moveTo>
                  <a:pt x="0" y="0"/>
                </a:moveTo>
                <a:lnTo>
                  <a:pt x="4272761" y="0"/>
                </a:lnTo>
                <a:lnTo>
                  <a:pt x="4272761" y="2221836"/>
                </a:lnTo>
                <a:lnTo>
                  <a:pt x="0" y="2221836"/>
                </a:lnTo>
                <a:lnTo>
                  <a:pt x="0" y="0"/>
                </a:lnTo>
                <a:close/>
              </a:path>
            </a:pathLst>
          </a:custGeom>
          <a:blipFill>
            <a:blip r:embed="rId7"/>
            <a:stretch>
              <a:fillRect l="0" t="0" r="0" b="0"/>
            </a:stretch>
          </a:blipFill>
        </p:spPr>
      </p:sp>
      <p:sp>
        <p:nvSpPr>
          <p:cNvPr name="Freeform 7" id="7"/>
          <p:cNvSpPr/>
          <p:nvPr/>
        </p:nvSpPr>
        <p:spPr>
          <a:xfrm flipH="false" flipV="false" rot="0">
            <a:off x="15263151" y="6337210"/>
            <a:ext cx="2858942" cy="1300818"/>
          </a:xfrm>
          <a:custGeom>
            <a:avLst/>
            <a:gdLst/>
            <a:ahLst/>
            <a:cxnLst/>
            <a:rect r="r" b="b" t="t" l="l"/>
            <a:pathLst>
              <a:path h="1300818" w="2858942">
                <a:moveTo>
                  <a:pt x="0" y="0"/>
                </a:moveTo>
                <a:lnTo>
                  <a:pt x="2858942" y="0"/>
                </a:lnTo>
                <a:lnTo>
                  <a:pt x="2858942" y="1300818"/>
                </a:lnTo>
                <a:lnTo>
                  <a:pt x="0" y="1300818"/>
                </a:lnTo>
                <a:lnTo>
                  <a:pt x="0" y="0"/>
                </a:lnTo>
                <a:close/>
              </a:path>
            </a:pathLst>
          </a:custGeom>
          <a:blipFill>
            <a:blip r:embed="rId8"/>
            <a:stretch>
              <a:fillRect l="0" t="0" r="0" b="0"/>
            </a:stretch>
          </a:blipFill>
        </p:spPr>
      </p:sp>
      <p:sp>
        <p:nvSpPr>
          <p:cNvPr name="TextBox 8" id="8"/>
          <p:cNvSpPr txBox="true"/>
          <p:nvPr/>
        </p:nvSpPr>
        <p:spPr>
          <a:xfrm rot="0">
            <a:off x="727248" y="2143811"/>
            <a:ext cx="10476317" cy="942975"/>
          </a:xfrm>
          <a:prstGeom prst="rect">
            <a:avLst/>
          </a:prstGeom>
        </p:spPr>
        <p:txBody>
          <a:bodyPr anchor="t" rtlCol="false" tIns="0" lIns="0" bIns="0" rIns="0">
            <a:spAutoFit/>
          </a:bodyPr>
          <a:lstStyle/>
          <a:p>
            <a:pPr algn="l">
              <a:lnSpc>
                <a:spcPts val="7440"/>
              </a:lnSpc>
            </a:pPr>
            <a:r>
              <a:rPr lang="en-US" sz="6200" spc="-93" b="true">
                <a:solidFill>
                  <a:srgbClr val="000000"/>
                </a:solidFill>
                <a:latin typeface="Muli Bold"/>
                <a:ea typeface="Muli Bold"/>
                <a:cs typeface="Muli Bold"/>
                <a:sym typeface="Muli Bold"/>
              </a:rPr>
              <a:t>Các nghiên cứu liên quan</a:t>
            </a:r>
          </a:p>
        </p:txBody>
      </p:sp>
      <p:sp>
        <p:nvSpPr>
          <p:cNvPr name="TextBox 9" id="9"/>
          <p:cNvSpPr txBox="true"/>
          <p:nvPr/>
        </p:nvSpPr>
        <p:spPr>
          <a:xfrm rot="0">
            <a:off x="727248" y="3804028"/>
            <a:ext cx="11992830" cy="850900"/>
          </a:xfrm>
          <a:prstGeom prst="rect">
            <a:avLst/>
          </a:prstGeom>
        </p:spPr>
        <p:txBody>
          <a:bodyPr anchor="t" rtlCol="false" tIns="0" lIns="0" bIns="0" rIns="0">
            <a:spAutoFit/>
          </a:bodyPr>
          <a:lstStyle/>
          <a:p>
            <a:pPr algn="just">
              <a:lnSpc>
                <a:spcPts val="3499"/>
              </a:lnSpc>
            </a:pPr>
            <a:r>
              <a:rPr lang="en-US" sz="2499" u="sng">
                <a:solidFill>
                  <a:srgbClr val="000000"/>
                </a:solidFill>
                <a:latin typeface="Muli"/>
                <a:ea typeface="Muli"/>
                <a:cs typeface="Muli"/>
                <a:sym typeface="Muli"/>
                <a:hlinkClick r:id="rId9" tooltip="https://www.researchgate.net/publication/389345867_Parkinson's_Disease_Prediction_Using_Deep_Learning_Classification_Algorithms"/>
              </a:rPr>
              <a:t>Nghiên cứu ứng dụng m</a:t>
            </a:r>
            <a:r>
              <a:rPr lang="en-US" sz="2499" u="sng">
                <a:solidFill>
                  <a:srgbClr val="000000"/>
                </a:solidFill>
                <a:latin typeface="Muli"/>
                <a:ea typeface="Muli"/>
                <a:cs typeface="Muli"/>
                <a:sym typeface="Muli"/>
                <a:hlinkClick r:id="rId10" tooltip="https://www.researchgate.net/publication/389345867_Parkinson's_Disease_Prediction_Using_Deep_Learning_Classification_Algorithms"/>
              </a:rPr>
              <a:t>achine learn</a:t>
            </a:r>
            <a:r>
              <a:rPr lang="en-US" sz="2499" u="sng">
                <a:solidFill>
                  <a:srgbClr val="000000"/>
                </a:solidFill>
                <a:latin typeface="Muli"/>
                <a:ea typeface="Muli"/>
                <a:cs typeface="Muli"/>
                <a:sym typeface="Muli"/>
                <a:hlinkClick r:id="rId11" tooltip="https://www.researchgate.net/publication/389345867_Parkinson's_Disease_Prediction_Using_Deep_Learning_Classification_Algorithms"/>
              </a:rPr>
              <a:t>ing để phát hiện bệnh Parkinson qua dữ liệu tần số âm thanh của bệnh nhân được đăng tải trên ScienceDirect. </a:t>
            </a:r>
          </a:p>
        </p:txBody>
      </p:sp>
      <p:sp>
        <p:nvSpPr>
          <p:cNvPr name="TextBox 10" id="10"/>
          <p:cNvSpPr txBox="true"/>
          <p:nvPr/>
        </p:nvSpPr>
        <p:spPr>
          <a:xfrm rot="0">
            <a:off x="727248" y="5245478"/>
            <a:ext cx="11992830" cy="850900"/>
          </a:xfrm>
          <a:prstGeom prst="rect">
            <a:avLst/>
          </a:prstGeom>
        </p:spPr>
        <p:txBody>
          <a:bodyPr anchor="t" rtlCol="false" tIns="0" lIns="0" bIns="0" rIns="0">
            <a:spAutoFit/>
          </a:bodyPr>
          <a:lstStyle/>
          <a:p>
            <a:pPr algn="just">
              <a:lnSpc>
                <a:spcPts val="3499"/>
              </a:lnSpc>
            </a:pPr>
            <a:r>
              <a:rPr lang="en-US" sz="2499" u="sng">
                <a:solidFill>
                  <a:srgbClr val="000000"/>
                </a:solidFill>
                <a:latin typeface="Muli"/>
                <a:ea typeface="Muli"/>
                <a:cs typeface="Muli"/>
                <a:sym typeface="Muli"/>
                <a:hlinkClick r:id="rId12" tooltip="https://www.sciencedirect.com/science/article/pii/S1877050923000078"/>
              </a:rPr>
              <a:t>Nghiên cứu ứng dụng de</a:t>
            </a:r>
            <a:r>
              <a:rPr lang="en-US" sz="2499" u="sng">
                <a:solidFill>
                  <a:srgbClr val="000000"/>
                </a:solidFill>
                <a:latin typeface="Muli"/>
                <a:ea typeface="Muli"/>
                <a:cs typeface="Muli"/>
                <a:sym typeface="Muli"/>
                <a:hlinkClick r:id="rId13" tooltip="https://www.sciencedirect.com/science/article/pii/S1877050923000078"/>
              </a:rPr>
              <a:t>ep learn</a:t>
            </a:r>
            <a:r>
              <a:rPr lang="en-US" sz="2499" u="sng">
                <a:solidFill>
                  <a:srgbClr val="000000"/>
                </a:solidFill>
                <a:latin typeface="Muli"/>
                <a:ea typeface="Muli"/>
                <a:cs typeface="Muli"/>
                <a:sym typeface="Muli"/>
                <a:hlinkClick r:id="rId14" tooltip="https://www.sciencedirect.com/science/article/pii/S1877050923000078"/>
              </a:rPr>
              <a:t>ing RNN phát hiện bệnh qua dữ liệu âm thanh được đăng tải trên ResearchGate.  </a:t>
            </a:r>
          </a:p>
        </p:txBody>
      </p:sp>
      <p:sp>
        <p:nvSpPr>
          <p:cNvPr name="TextBox 11" id="11"/>
          <p:cNvSpPr txBox="true"/>
          <p:nvPr/>
        </p:nvSpPr>
        <p:spPr>
          <a:xfrm rot="0">
            <a:off x="727248" y="6543119"/>
            <a:ext cx="11992830" cy="850900"/>
          </a:xfrm>
          <a:prstGeom prst="rect">
            <a:avLst/>
          </a:prstGeom>
        </p:spPr>
        <p:txBody>
          <a:bodyPr anchor="t" rtlCol="false" tIns="0" lIns="0" bIns="0" rIns="0">
            <a:spAutoFit/>
          </a:bodyPr>
          <a:lstStyle/>
          <a:p>
            <a:pPr algn="just">
              <a:lnSpc>
                <a:spcPts val="3499"/>
              </a:lnSpc>
            </a:pPr>
            <a:r>
              <a:rPr lang="en-US" sz="2499" u="sng">
                <a:solidFill>
                  <a:srgbClr val="000000"/>
                </a:solidFill>
                <a:latin typeface="Muli"/>
                <a:ea typeface="Muli"/>
                <a:cs typeface="Muli"/>
                <a:sym typeface="Muli"/>
                <a:hlinkClick r:id="rId15" tooltip="https://www.kaggle.com/datasets/kmader/parkinsons-drawings/data"/>
              </a:rPr>
              <a:t>Một số bộ dữ</a:t>
            </a:r>
            <a:r>
              <a:rPr lang="en-US" sz="2499" u="sng">
                <a:solidFill>
                  <a:srgbClr val="000000"/>
                </a:solidFill>
                <a:latin typeface="Muli"/>
                <a:ea typeface="Muli"/>
                <a:cs typeface="Muli"/>
                <a:sym typeface="Muli"/>
                <a:hlinkClick r:id="rId16" tooltip="https://www.kaggle.com/datasets/kmader/parkinsons-drawings/data"/>
              </a:rPr>
              <a:t> l</a:t>
            </a:r>
            <a:r>
              <a:rPr lang="en-US" sz="2499" u="sng">
                <a:solidFill>
                  <a:srgbClr val="000000"/>
                </a:solidFill>
                <a:latin typeface="Muli"/>
                <a:ea typeface="Muli"/>
                <a:cs typeface="Muli"/>
                <a:sym typeface="Muli"/>
                <a:hlinkClick r:id="rId17" tooltip="https://www.kaggle.com/datasets/kmader/parkinsons-drawings/data"/>
              </a:rPr>
              <a:t>iệu mẫu về hình ảnh và code được nhiều học sinh training trên Kaggle.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814233" y="-1388433"/>
            <a:ext cx="3660256" cy="3651105"/>
          </a:xfrm>
          <a:custGeom>
            <a:avLst/>
            <a:gdLst/>
            <a:ahLst/>
            <a:cxnLst/>
            <a:rect r="r" b="b" t="t" l="l"/>
            <a:pathLst>
              <a:path h="3651105" w="3660256">
                <a:moveTo>
                  <a:pt x="0" y="0"/>
                </a:moveTo>
                <a:lnTo>
                  <a:pt x="3660255" y="0"/>
                </a:lnTo>
                <a:lnTo>
                  <a:pt x="3660255" y="3651106"/>
                </a:lnTo>
                <a:lnTo>
                  <a:pt x="0" y="3651106"/>
                </a:lnTo>
                <a:lnTo>
                  <a:pt x="0" y="0"/>
                </a:lnTo>
                <a:close/>
              </a:path>
            </a:pathLst>
          </a:custGeom>
          <a:blipFill>
            <a:blip r:embed="rId2"/>
            <a:stretch>
              <a:fillRect l="0" t="0" r="0" b="0"/>
            </a:stretch>
          </a:blipFill>
        </p:spPr>
      </p:sp>
      <p:sp>
        <p:nvSpPr>
          <p:cNvPr name="Freeform 3" id="3"/>
          <p:cNvSpPr/>
          <p:nvPr/>
        </p:nvSpPr>
        <p:spPr>
          <a:xfrm flipH="true" flipV="false" rot="0">
            <a:off x="113044" y="8021082"/>
            <a:ext cx="18288000" cy="2561784"/>
          </a:xfrm>
          <a:custGeom>
            <a:avLst/>
            <a:gdLst/>
            <a:ahLst/>
            <a:cxnLst/>
            <a:rect r="r" b="b" t="t" l="l"/>
            <a:pathLst>
              <a:path h="2561784" w="18288000">
                <a:moveTo>
                  <a:pt x="18288000" y="0"/>
                </a:moveTo>
                <a:lnTo>
                  <a:pt x="0" y="0"/>
                </a:lnTo>
                <a:lnTo>
                  <a:pt x="0" y="2561783"/>
                </a:lnTo>
                <a:lnTo>
                  <a:pt x="18288000" y="2561783"/>
                </a:lnTo>
                <a:lnTo>
                  <a:pt x="18288000" y="0"/>
                </a:lnTo>
                <a:close/>
              </a:path>
            </a:pathLst>
          </a:custGeom>
          <a:blipFill>
            <a:blip r:embed="rId3">
              <a:extLst>
                <a:ext uri="{96DAC541-7B7A-43D3-8B79-37D633B846F1}">
                  <asvg:svgBlip xmlns:asvg="http://schemas.microsoft.com/office/drawing/2016/SVG/main" r:embed="rId4"/>
                </a:ext>
              </a:extLst>
            </a:blip>
            <a:stretch>
              <a:fillRect l="0" t="-300932" r="0" b="-312945"/>
            </a:stretch>
          </a:blipFill>
        </p:spPr>
      </p:sp>
      <p:sp>
        <p:nvSpPr>
          <p:cNvPr name="Freeform 4" id="4"/>
          <p:cNvSpPr/>
          <p:nvPr/>
        </p:nvSpPr>
        <p:spPr>
          <a:xfrm flipH="false" flipV="false" rot="0">
            <a:off x="-1282966" y="-2855447"/>
            <a:ext cx="5024391" cy="4716647"/>
          </a:xfrm>
          <a:custGeom>
            <a:avLst/>
            <a:gdLst/>
            <a:ahLst/>
            <a:cxnLst/>
            <a:rect r="r" b="b" t="t" l="l"/>
            <a:pathLst>
              <a:path h="4716647" w="5024391">
                <a:moveTo>
                  <a:pt x="0" y="0"/>
                </a:moveTo>
                <a:lnTo>
                  <a:pt x="5024391" y="0"/>
                </a:lnTo>
                <a:lnTo>
                  <a:pt x="5024391" y="4716647"/>
                </a:lnTo>
                <a:lnTo>
                  <a:pt x="0" y="4716647"/>
                </a:lnTo>
                <a:lnTo>
                  <a:pt x="0" y="0"/>
                </a:lnTo>
                <a:close/>
              </a:path>
            </a:pathLst>
          </a:custGeom>
          <a:blipFill>
            <a:blip r:embed="rId5"/>
            <a:stretch>
              <a:fillRect l="0" t="0" r="0" b="0"/>
            </a:stretch>
          </a:blipFill>
        </p:spPr>
      </p:sp>
      <p:sp>
        <p:nvSpPr>
          <p:cNvPr name="Freeform 5" id="5"/>
          <p:cNvSpPr/>
          <p:nvPr/>
        </p:nvSpPr>
        <p:spPr>
          <a:xfrm flipH="false" flipV="false" rot="0">
            <a:off x="14168975" y="2615299"/>
            <a:ext cx="2611028" cy="4114800"/>
          </a:xfrm>
          <a:custGeom>
            <a:avLst/>
            <a:gdLst/>
            <a:ahLst/>
            <a:cxnLst/>
            <a:rect r="r" b="b" t="t" l="l"/>
            <a:pathLst>
              <a:path h="4114800" w="2611028">
                <a:moveTo>
                  <a:pt x="0" y="0"/>
                </a:moveTo>
                <a:lnTo>
                  <a:pt x="2611027" y="0"/>
                </a:lnTo>
                <a:lnTo>
                  <a:pt x="261102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727248" y="2143811"/>
            <a:ext cx="10476317" cy="942975"/>
          </a:xfrm>
          <a:prstGeom prst="rect">
            <a:avLst/>
          </a:prstGeom>
        </p:spPr>
        <p:txBody>
          <a:bodyPr anchor="t" rtlCol="false" tIns="0" lIns="0" bIns="0" rIns="0">
            <a:spAutoFit/>
          </a:bodyPr>
          <a:lstStyle/>
          <a:p>
            <a:pPr algn="l">
              <a:lnSpc>
                <a:spcPts val="7440"/>
              </a:lnSpc>
            </a:pPr>
            <a:r>
              <a:rPr lang="en-US" sz="6200" spc="-93" b="true">
                <a:solidFill>
                  <a:srgbClr val="000000"/>
                </a:solidFill>
                <a:latin typeface="Muli Bold"/>
                <a:ea typeface="Muli Bold"/>
                <a:cs typeface="Muli Bold"/>
                <a:sym typeface="Muli Bold"/>
              </a:rPr>
              <a:t>Các nghiên cứu liên quan</a:t>
            </a:r>
          </a:p>
        </p:txBody>
      </p:sp>
      <p:sp>
        <p:nvSpPr>
          <p:cNvPr name="TextBox 7" id="7"/>
          <p:cNvSpPr txBox="true"/>
          <p:nvPr/>
        </p:nvSpPr>
        <p:spPr>
          <a:xfrm rot="0">
            <a:off x="748779" y="3509085"/>
            <a:ext cx="12237759" cy="1289050"/>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000000"/>
                </a:solidFill>
                <a:latin typeface="Muli"/>
                <a:ea typeface="Muli"/>
                <a:cs typeface="Muli"/>
                <a:sym typeface="Muli"/>
              </a:rPr>
              <a:t>Hiện nay, các nghiên cứu với tính ứng dụng trí tuệ nhân tạo cho quá trình kiểm tra bệnh Parkinson vẫn gặp khó khăn trong quá trình thử nghiệm tính lâm sàng, hiệu quả của mô hình. </a:t>
            </a:r>
          </a:p>
        </p:txBody>
      </p:sp>
      <p:sp>
        <p:nvSpPr>
          <p:cNvPr name="TextBox 8" id="8"/>
          <p:cNvSpPr txBox="true"/>
          <p:nvPr/>
        </p:nvSpPr>
        <p:spPr>
          <a:xfrm rot="0">
            <a:off x="748779" y="5260419"/>
            <a:ext cx="12237759" cy="1727200"/>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000000"/>
                </a:solidFill>
                <a:latin typeface="Muli"/>
                <a:ea typeface="Muli"/>
                <a:cs typeface="Muli"/>
                <a:sym typeface="Muli"/>
              </a:rPr>
              <a:t>Tại Việt Nam tuy có nhiều nghiên cứu ứng dụng các mô hình CNN và RNN cho quá trình phát hiện bệnh Parkinson, nhưng vẫn chỉ là những nghiên cứu thử nghiệm, chưa có mô hình nào thực sự đưa vào thử nghiệm hàng loạt cho các bệnh viện lớn.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814233" y="-1388433"/>
            <a:ext cx="3660256" cy="3651105"/>
          </a:xfrm>
          <a:custGeom>
            <a:avLst/>
            <a:gdLst/>
            <a:ahLst/>
            <a:cxnLst/>
            <a:rect r="r" b="b" t="t" l="l"/>
            <a:pathLst>
              <a:path h="3651105" w="3660256">
                <a:moveTo>
                  <a:pt x="0" y="0"/>
                </a:moveTo>
                <a:lnTo>
                  <a:pt x="3660255" y="0"/>
                </a:lnTo>
                <a:lnTo>
                  <a:pt x="3660255" y="3651106"/>
                </a:lnTo>
                <a:lnTo>
                  <a:pt x="0" y="3651106"/>
                </a:lnTo>
                <a:lnTo>
                  <a:pt x="0" y="0"/>
                </a:lnTo>
                <a:close/>
              </a:path>
            </a:pathLst>
          </a:custGeom>
          <a:blipFill>
            <a:blip r:embed="rId2"/>
            <a:stretch>
              <a:fillRect l="0" t="0" r="0" b="0"/>
            </a:stretch>
          </a:blipFill>
        </p:spPr>
      </p:sp>
      <p:sp>
        <p:nvSpPr>
          <p:cNvPr name="Freeform 3" id="3"/>
          <p:cNvSpPr/>
          <p:nvPr/>
        </p:nvSpPr>
        <p:spPr>
          <a:xfrm flipH="true" flipV="false" rot="0">
            <a:off x="113044" y="8021082"/>
            <a:ext cx="18288000" cy="2561784"/>
          </a:xfrm>
          <a:custGeom>
            <a:avLst/>
            <a:gdLst/>
            <a:ahLst/>
            <a:cxnLst/>
            <a:rect r="r" b="b" t="t" l="l"/>
            <a:pathLst>
              <a:path h="2561784" w="18288000">
                <a:moveTo>
                  <a:pt x="18288000" y="0"/>
                </a:moveTo>
                <a:lnTo>
                  <a:pt x="0" y="0"/>
                </a:lnTo>
                <a:lnTo>
                  <a:pt x="0" y="2561783"/>
                </a:lnTo>
                <a:lnTo>
                  <a:pt x="18288000" y="2561783"/>
                </a:lnTo>
                <a:lnTo>
                  <a:pt x="18288000" y="0"/>
                </a:lnTo>
                <a:close/>
              </a:path>
            </a:pathLst>
          </a:custGeom>
          <a:blipFill>
            <a:blip r:embed="rId3">
              <a:extLst>
                <a:ext uri="{96DAC541-7B7A-43D3-8B79-37D633B846F1}">
                  <asvg:svgBlip xmlns:asvg="http://schemas.microsoft.com/office/drawing/2016/SVG/main" r:embed="rId4"/>
                </a:ext>
              </a:extLst>
            </a:blip>
            <a:stretch>
              <a:fillRect l="0" t="-300932" r="0" b="-312945"/>
            </a:stretch>
          </a:blipFill>
        </p:spPr>
      </p:sp>
      <p:sp>
        <p:nvSpPr>
          <p:cNvPr name="Freeform 4" id="4"/>
          <p:cNvSpPr/>
          <p:nvPr/>
        </p:nvSpPr>
        <p:spPr>
          <a:xfrm flipH="false" flipV="false" rot="0">
            <a:off x="-1282966" y="-2855447"/>
            <a:ext cx="5024391" cy="4716647"/>
          </a:xfrm>
          <a:custGeom>
            <a:avLst/>
            <a:gdLst/>
            <a:ahLst/>
            <a:cxnLst/>
            <a:rect r="r" b="b" t="t" l="l"/>
            <a:pathLst>
              <a:path h="4716647" w="5024391">
                <a:moveTo>
                  <a:pt x="0" y="0"/>
                </a:moveTo>
                <a:lnTo>
                  <a:pt x="5024391" y="0"/>
                </a:lnTo>
                <a:lnTo>
                  <a:pt x="5024391" y="4716647"/>
                </a:lnTo>
                <a:lnTo>
                  <a:pt x="0" y="4716647"/>
                </a:lnTo>
                <a:lnTo>
                  <a:pt x="0" y="0"/>
                </a:lnTo>
                <a:close/>
              </a:path>
            </a:pathLst>
          </a:custGeom>
          <a:blipFill>
            <a:blip r:embed="rId5"/>
            <a:stretch>
              <a:fillRect l="0" t="0" r="0" b="0"/>
            </a:stretch>
          </a:blipFill>
        </p:spPr>
      </p:sp>
      <p:sp>
        <p:nvSpPr>
          <p:cNvPr name="Freeform 5" id="5"/>
          <p:cNvSpPr/>
          <p:nvPr/>
        </p:nvSpPr>
        <p:spPr>
          <a:xfrm flipH="false" flipV="false" rot="0">
            <a:off x="14135818" y="3156184"/>
            <a:ext cx="3254230" cy="3482153"/>
          </a:xfrm>
          <a:custGeom>
            <a:avLst/>
            <a:gdLst/>
            <a:ahLst/>
            <a:cxnLst/>
            <a:rect r="r" b="b" t="t" l="l"/>
            <a:pathLst>
              <a:path h="3482153" w="3254230">
                <a:moveTo>
                  <a:pt x="0" y="0"/>
                </a:moveTo>
                <a:lnTo>
                  <a:pt x="3254230" y="0"/>
                </a:lnTo>
                <a:lnTo>
                  <a:pt x="3254230" y="3482153"/>
                </a:lnTo>
                <a:lnTo>
                  <a:pt x="0" y="34821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028700" y="1975881"/>
            <a:ext cx="10476317" cy="942975"/>
          </a:xfrm>
          <a:prstGeom prst="rect">
            <a:avLst/>
          </a:prstGeom>
        </p:spPr>
        <p:txBody>
          <a:bodyPr anchor="t" rtlCol="false" tIns="0" lIns="0" bIns="0" rIns="0">
            <a:spAutoFit/>
          </a:bodyPr>
          <a:lstStyle/>
          <a:p>
            <a:pPr algn="l">
              <a:lnSpc>
                <a:spcPts val="7440"/>
              </a:lnSpc>
            </a:pPr>
            <a:r>
              <a:rPr lang="en-US" sz="6200" spc="-93" b="true">
                <a:solidFill>
                  <a:srgbClr val="000000"/>
                </a:solidFill>
                <a:latin typeface="Muli Bold"/>
                <a:ea typeface="Muli Bold"/>
                <a:cs typeface="Muli Bold"/>
                <a:sym typeface="Muli Bold"/>
              </a:rPr>
              <a:t>Hướng đổi mới của đề tài</a:t>
            </a:r>
          </a:p>
        </p:txBody>
      </p:sp>
      <p:sp>
        <p:nvSpPr>
          <p:cNvPr name="TextBox 7" id="7"/>
          <p:cNvSpPr txBox="true"/>
          <p:nvPr/>
        </p:nvSpPr>
        <p:spPr>
          <a:xfrm rot="0">
            <a:off x="840293" y="3272869"/>
            <a:ext cx="12237759" cy="4356100"/>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000000"/>
                </a:solidFill>
                <a:latin typeface="Muli"/>
                <a:ea typeface="Muli"/>
                <a:cs typeface="Muli"/>
                <a:sym typeface="Muli"/>
              </a:rPr>
              <a:t>Đứng trước những thách thức về tính thực tiễn, cũng như việc ứng dụng cho quá trình chẩn đoán bệnh. Đề tài này của em hướng đến việc đổi mới xây dựng web app chẩn đoán bệnh cho bệnh nhân qua âm thanh và ảnh vẽ biểu đồ lượn sóng, từ đó phát hiện bệnh sớm.</a:t>
            </a:r>
          </a:p>
          <a:p>
            <a:pPr algn="just" marL="539749" indent="-269875" lvl="1">
              <a:lnSpc>
                <a:spcPts val="3499"/>
              </a:lnSpc>
              <a:buFont typeface="Arial"/>
              <a:buChar char="•"/>
            </a:pPr>
            <a:r>
              <a:rPr lang="en-US" sz="2499">
                <a:solidFill>
                  <a:srgbClr val="000000"/>
                </a:solidFill>
                <a:latin typeface="Muli"/>
                <a:ea typeface="Muli"/>
                <a:cs typeface="Muli"/>
                <a:sym typeface="Muli"/>
              </a:rPr>
              <a:t>Qúa trình này sẽ giúp bệnh nhân phát hiện sớm bệnh, từ đó có thể đưa ra những giải pháp chữa bệnh tốt nhất.</a:t>
            </a:r>
          </a:p>
          <a:p>
            <a:pPr algn="just" marL="539749" indent="-269875" lvl="1">
              <a:lnSpc>
                <a:spcPts val="3499"/>
              </a:lnSpc>
              <a:buFont typeface="Arial"/>
              <a:buChar char="•"/>
            </a:pPr>
            <a:r>
              <a:rPr lang="en-US" sz="2499">
                <a:solidFill>
                  <a:srgbClr val="000000"/>
                </a:solidFill>
                <a:latin typeface="Muli"/>
                <a:ea typeface="Muli"/>
                <a:cs typeface="Muli"/>
                <a:sym typeface="Muli"/>
              </a:rPr>
              <a:t>Web app sẽ giúp sàng lọc bệnh, việc thử nghiệm sẽ thực hiện dưới sự giám sát của bác sĩ</a:t>
            </a:r>
          </a:p>
          <a:p>
            <a:pPr algn="just" marL="539749" indent="-269875" lvl="1">
              <a:lnSpc>
                <a:spcPts val="3499"/>
              </a:lnSpc>
              <a:buFont typeface="Arial"/>
              <a:buChar char="•"/>
            </a:pPr>
            <a:r>
              <a:rPr lang="en-US" sz="2499">
                <a:solidFill>
                  <a:srgbClr val="000000"/>
                </a:solidFill>
                <a:latin typeface="Muli"/>
                <a:ea typeface="Muli"/>
                <a:cs typeface="Muli"/>
                <a:sym typeface="Muli"/>
              </a:rPr>
              <a:t>Hướng đi của đề tài mong muốn công nghệ này sẽ được phát triển và ứng dụng cho các bệnh viện trong việc hỗ trợ phát hiện bệnh sớm cho bệnh nhân cao tuổi</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814233" y="-1388433"/>
            <a:ext cx="3660256" cy="3651105"/>
          </a:xfrm>
          <a:custGeom>
            <a:avLst/>
            <a:gdLst/>
            <a:ahLst/>
            <a:cxnLst/>
            <a:rect r="r" b="b" t="t" l="l"/>
            <a:pathLst>
              <a:path h="3651105" w="3660256">
                <a:moveTo>
                  <a:pt x="0" y="0"/>
                </a:moveTo>
                <a:lnTo>
                  <a:pt x="3660255" y="0"/>
                </a:lnTo>
                <a:lnTo>
                  <a:pt x="3660255" y="3651106"/>
                </a:lnTo>
                <a:lnTo>
                  <a:pt x="0" y="3651106"/>
                </a:lnTo>
                <a:lnTo>
                  <a:pt x="0" y="0"/>
                </a:lnTo>
                <a:close/>
              </a:path>
            </a:pathLst>
          </a:custGeom>
          <a:blipFill>
            <a:blip r:embed="rId2"/>
            <a:stretch>
              <a:fillRect l="0" t="0" r="0" b="0"/>
            </a:stretch>
          </a:blipFill>
        </p:spPr>
      </p:sp>
      <p:sp>
        <p:nvSpPr>
          <p:cNvPr name="Freeform 3" id="3"/>
          <p:cNvSpPr/>
          <p:nvPr/>
        </p:nvSpPr>
        <p:spPr>
          <a:xfrm flipH="true" flipV="false" rot="0">
            <a:off x="113044" y="8021082"/>
            <a:ext cx="18288000" cy="2561784"/>
          </a:xfrm>
          <a:custGeom>
            <a:avLst/>
            <a:gdLst/>
            <a:ahLst/>
            <a:cxnLst/>
            <a:rect r="r" b="b" t="t" l="l"/>
            <a:pathLst>
              <a:path h="2561784" w="18288000">
                <a:moveTo>
                  <a:pt x="18288000" y="0"/>
                </a:moveTo>
                <a:lnTo>
                  <a:pt x="0" y="0"/>
                </a:lnTo>
                <a:lnTo>
                  <a:pt x="0" y="2561783"/>
                </a:lnTo>
                <a:lnTo>
                  <a:pt x="18288000" y="2561783"/>
                </a:lnTo>
                <a:lnTo>
                  <a:pt x="18288000" y="0"/>
                </a:lnTo>
                <a:close/>
              </a:path>
            </a:pathLst>
          </a:custGeom>
          <a:blipFill>
            <a:blip r:embed="rId3">
              <a:extLst>
                <a:ext uri="{96DAC541-7B7A-43D3-8B79-37D633B846F1}">
                  <asvg:svgBlip xmlns:asvg="http://schemas.microsoft.com/office/drawing/2016/SVG/main" r:embed="rId4"/>
                </a:ext>
              </a:extLst>
            </a:blip>
            <a:stretch>
              <a:fillRect l="0" t="-300932" r="0" b="-312945"/>
            </a:stretch>
          </a:blipFill>
        </p:spPr>
      </p:sp>
      <p:sp>
        <p:nvSpPr>
          <p:cNvPr name="Freeform 4" id="4"/>
          <p:cNvSpPr/>
          <p:nvPr/>
        </p:nvSpPr>
        <p:spPr>
          <a:xfrm flipH="false" flipV="false" rot="0">
            <a:off x="-1282966" y="-2855447"/>
            <a:ext cx="5024391" cy="4716647"/>
          </a:xfrm>
          <a:custGeom>
            <a:avLst/>
            <a:gdLst/>
            <a:ahLst/>
            <a:cxnLst/>
            <a:rect r="r" b="b" t="t" l="l"/>
            <a:pathLst>
              <a:path h="4716647" w="5024391">
                <a:moveTo>
                  <a:pt x="0" y="0"/>
                </a:moveTo>
                <a:lnTo>
                  <a:pt x="5024391" y="0"/>
                </a:lnTo>
                <a:lnTo>
                  <a:pt x="5024391" y="4716647"/>
                </a:lnTo>
                <a:lnTo>
                  <a:pt x="0" y="4716647"/>
                </a:lnTo>
                <a:lnTo>
                  <a:pt x="0" y="0"/>
                </a:lnTo>
                <a:close/>
              </a:path>
            </a:pathLst>
          </a:custGeom>
          <a:blipFill>
            <a:blip r:embed="rId5"/>
            <a:stretch>
              <a:fillRect l="0" t="0" r="0" b="0"/>
            </a:stretch>
          </a:blipFill>
        </p:spPr>
      </p:sp>
      <p:sp>
        <p:nvSpPr>
          <p:cNvPr name="Freeform 5" id="5"/>
          <p:cNvSpPr/>
          <p:nvPr/>
        </p:nvSpPr>
        <p:spPr>
          <a:xfrm flipH="false" flipV="false" rot="0">
            <a:off x="13765298" y="2521430"/>
            <a:ext cx="3341639" cy="3662070"/>
          </a:xfrm>
          <a:custGeom>
            <a:avLst/>
            <a:gdLst/>
            <a:ahLst/>
            <a:cxnLst/>
            <a:rect r="r" b="b" t="t" l="l"/>
            <a:pathLst>
              <a:path h="3662070" w="3341639">
                <a:moveTo>
                  <a:pt x="0" y="0"/>
                </a:moveTo>
                <a:lnTo>
                  <a:pt x="3341638" y="0"/>
                </a:lnTo>
                <a:lnTo>
                  <a:pt x="3341638" y="3662070"/>
                </a:lnTo>
                <a:lnTo>
                  <a:pt x="0" y="36620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896815" y="1899231"/>
            <a:ext cx="10476317" cy="942975"/>
          </a:xfrm>
          <a:prstGeom prst="rect">
            <a:avLst/>
          </a:prstGeom>
        </p:spPr>
        <p:txBody>
          <a:bodyPr anchor="t" rtlCol="false" tIns="0" lIns="0" bIns="0" rIns="0">
            <a:spAutoFit/>
          </a:bodyPr>
          <a:lstStyle/>
          <a:p>
            <a:pPr algn="l">
              <a:lnSpc>
                <a:spcPts val="7440"/>
              </a:lnSpc>
            </a:pPr>
            <a:r>
              <a:rPr lang="en-US" sz="6200" spc="-93" b="true">
                <a:solidFill>
                  <a:srgbClr val="000000"/>
                </a:solidFill>
                <a:latin typeface="Muli Bold"/>
                <a:ea typeface="Muli Bold"/>
                <a:cs typeface="Muli Bold"/>
                <a:sym typeface="Muli Bold"/>
              </a:rPr>
              <a:t>Hướng xử lí dữ liệu</a:t>
            </a:r>
          </a:p>
        </p:txBody>
      </p:sp>
      <p:sp>
        <p:nvSpPr>
          <p:cNvPr name="TextBox 7" id="7"/>
          <p:cNvSpPr txBox="true"/>
          <p:nvPr/>
        </p:nvSpPr>
        <p:spPr>
          <a:xfrm rot="0">
            <a:off x="783770" y="3399400"/>
            <a:ext cx="11992830" cy="3479800"/>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000000"/>
                </a:solidFill>
                <a:latin typeface="Muli"/>
                <a:ea typeface="Muli"/>
                <a:cs typeface="Muli"/>
                <a:sym typeface="Muli"/>
              </a:rPr>
              <a:t>Đối với đề tài liên quan đến dữ liệu liên quan đến y tế, thách thức lớn nhất là về bộ dữ liệu vì đa số các dữ liệu liên quan đến bệnh nhân được lưu trữ bảo mật ở bệnh viện, rất hiếm khi được công bố công khai cho mục đích nghiên cứu.</a:t>
            </a:r>
          </a:p>
          <a:p>
            <a:pPr algn="just">
              <a:lnSpc>
                <a:spcPts val="3499"/>
              </a:lnSpc>
            </a:pPr>
          </a:p>
          <a:p>
            <a:pPr algn="just" marL="539749" indent="-269875" lvl="1">
              <a:lnSpc>
                <a:spcPts val="3499"/>
              </a:lnSpc>
              <a:buFont typeface="Arial"/>
              <a:buChar char="•"/>
            </a:pPr>
            <a:r>
              <a:rPr lang="en-US" sz="2499">
                <a:solidFill>
                  <a:srgbClr val="000000"/>
                </a:solidFill>
                <a:latin typeface="Muli"/>
                <a:ea typeface="Muli"/>
                <a:cs typeface="Muli"/>
                <a:sym typeface="Muli"/>
              </a:rPr>
              <a:t>Bộ dữ liệu âm thanh và hình ảnh hiện tại được em thu thập và lấy từ các trang nghiên cứu chính thống được công khai trên nền tảng của nước ngoài. </a:t>
            </a:r>
          </a:p>
          <a:p>
            <a:pPr algn="just">
              <a:lnSpc>
                <a:spcPts val="349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814233" y="-1388433"/>
            <a:ext cx="3660256" cy="3651105"/>
          </a:xfrm>
          <a:custGeom>
            <a:avLst/>
            <a:gdLst/>
            <a:ahLst/>
            <a:cxnLst/>
            <a:rect r="r" b="b" t="t" l="l"/>
            <a:pathLst>
              <a:path h="3651105" w="3660256">
                <a:moveTo>
                  <a:pt x="0" y="0"/>
                </a:moveTo>
                <a:lnTo>
                  <a:pt x="3660255" y="0"/>
                </a:lnTo>
                <a:lnTo>
                  <a:pt x="3660255" y="3651106"/>
                </a:lnTo>
                <a:lnTo>
                  <a:pt x="0" y="3651106"/>
                </a:lnTo>
                <a:lnTo>
                  <a:pt x="0" y="0"/>
                </a:lnTo>
                <a:close/>
              </a:path>
            </a:pathLst>
          </a:custGeom>
          <a:blipFill>
            <a:blip r:embed="rId2"/>
            <a:stretch>
              <a:fillRect l="0" t="0" r="0" b="0"/>
            </a:stretch>
          </a:blipFill>
        </p:spPr>
      </p:sp>
      <p:sp>
        <p:nvSpPr>
          <p:cNvPr name="Freeform 3" id="3"/>
          <p:cNvSpPr/>
          <p:nvPr/>
        </p:nvSpPr>
        <p:spPr>
          <a:xfrm flipH="true" flipV="false" rot="0">
            <a:off x="113044" y="8021082"/>
            <a:ext cx="18288000" cy="2561784"/>
          </a:xfrm>
          <a:custGeom>
            <a:avLst/>
            <a:gdLst/>
            <a:ahLst/>
            <a:cxnLst/>
            <a:rect r="r" b="b" t="t" l="l"/>
            <a:pathLst>
              <a:path h="2561784" w="18288000">
                <a:moveTo>
                  <a:pt x="18288000" y="0"/>
                </a:moveTo>
                <a:lnTo>
                  <a:pt x="0" y="0"/>
                </a:lnTo>
                <a:lnTo>
                  <a:pt x="0" y="2561783"/>
                </a:lnTo>
                <a:lnTo>
                  <a:pt x="18288000" y="2561783"/>
                </a:lnTo>
                <a:lnTo>
                  <a:pt x="18288000" y="0"/>
                </a:lnTo>
                <a:close/>
              </a:path>
            </a:pathLst>
          </a:custGeom>
          <a:blipFill>
            <a:blip r:embed="rId3">
              <a:extLst>
                <a:ext uri="{96DAC541-7B7A-43D3-8B79-37D633B846F1}">
                  <asvg:svgBlip xmlns:asvg="http://schemas.microsoft.com/office/drawing/2016/SVG/main" r:embed="rId4"/>
                </a:ext>
              </a:extLst>
            </a:blip>
            <a:stretch>
              <a:fillRect l="0" t="-300932" r="0" b="-312945"/>
            </a:stretch>
          </a:blipFill>
        </p:spPr>
      </p:sp>
      <p:sp>
        <p:nvSpPr>
          <p:cNvPr name="Freeform 4" id="4"/>
          <p:cNvSpPr/>
          <p:nvPr/>
        </p:nvSpPr>
        <p:spPr>
          <a:xfrm flipH="false" flipV="false" rot="0">
            <a:off x="-1282966" y="-2855447"/>
            <a:ext cx="5024391" cy="4716647"/>
          </a:xfrm>
          <a:custGeom>
            <a:avLst/>
            <a:gdLst/>
            <a:ahLst/>
            <a:cxnLst/>
            <a:rect r="r" b="b" t="t" l="l"/>
            <a:pathLst>
              <a:path h="4716647" w="5024391">
                <a:moveTo>
                  <a:pt x="0" y="0"/>
                </a:moveTo>
                <a:lnTo>
                  <a:pt x="5024391" y="0"/>
                </a:lnTo>
                <a:lnTo>
                  <a:pt x="5024391" y="4716647"/>
                </a:lnTo>
                <a:lnTo>
                  <a:pt x="0" y="4716647"/>
                </a:lnTo>
                <a:lnTo>
                  <a:pt x="0" y="0"/>
                </a:lnTo>
                <a:close/>
              </a:path>
            </a:pathLst>
          </a:custGeom>
          <a:blipFill>
            <a:blip r:embed="rId5"/>
            <a:stretch>
              <a:fillRect l="0" t="0" r="0" b="0"/>
            </a:stretch>
          </a:blipFill>
        </p:spPr>
      </p:sp>
      <p:sp>
        <p:nvSpPr>
          <p:cNvPr name="Freeform 5" id="5"/>
          <p:cNvSpPr/>
          <p:nvPr/>
        </p:nvSpPr>
        <p:spPr>
          <a:xfrm flipH="false" flipV="false" rot="0">
            <a:off x="16192858" y="437120"/>
            <a:ext cx="1483784" cy="1135769"/>
          </a:xfrm>
          <a:custGeom>
            <a:avLst/>
            <a:gdLst/>
            <a:ahLst/>
            <a:cxnLst/>
            <a:rect r="r" b="b" t="t" l="l"/>
            <a:pathLst>
              <a:path h="1135769" w="1483784">
                <a:moveTo>
                  <a:pt x="0" y="0"/>
                </a:moveTo>
                <a:lnTo>
                  <a:pt x="1483784" y="0"/>
                </a:lnTo>
                <a:lnTo>
                  <a:pt x="1483784" y="1135769"/>
                </a:lnTo>
                <a:lnTo>
                  <a:pt x="0" y="11357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0970760" y="2696183"/>
            <a:ext cx="6705883" cy="4635441"/>
          </a:xfrm>
          <a:custGeom>
            <a:avLst/>
            <a:gdLst/>
            <a:ahLst/>
            <a:cxnLst/>
            <a:rect r="r" b="b" t="t" l="l"/>
            <a:pathLst>
              <a:path h="4635441" w="6705883">
                <a:moveTo>
                  <a:pt x="0" y="0"/>
                </a:moveTo>
                <a:lnTo>
                  <a:pt x="6705882" y="0"/>
                </a:lnTo>
                <a:lnTo>
                  <a:pt x="6705882" y="4635441"/>
                </a:lnTo>
                <a:lnTo>
                  <a:pt x="0" y="4635441"/>
                </a:lnTo>
                <a:lnTo>
                  <a:pt x="0" y="0"/>
                </a:lnTo>
                <a:close/>
              </a:path>
            </a:pathLst>
          </a:custGeom>
          <a:blipFill>
            <a:blip r:embed="rId8"/>
            <a:stretch>
              <a:fillRect l="0" t="0" r="0" b="0"/>
            </a:stretch>
          </a:blipFill>
        </p:spPr>
      </p:sp>
      <p:sp>
        <p:nvSpPr>
          <p:cNvPr name="TextBox 7" id="7"/>
          <p:cNvSpPr txBox="true"/>
          <p:nvPr/>
        </p:nvSpPr>
        <p:spPr>
          <a:xfrm rot="0">
            <a:off x="350433" y="3068644"/>
            <a:ext cx="10476317" cy="762000"/>
          </a:xfrm>
          <a:prstGeom prst="rect">
            <a:avLst/>
          </a:prstGeom>
        </p:spPr>
        <p:txBody>
          <a:bodyPr anchor="t" rtlCol="false" tIns="0" lIns="0" bIns="0" rIns="0">
            <a:spAutoFit/>
          </a:bodyPr>
          <a:lstStyle/>
          <a:p>
            <a:pPr algn="l" marL="1079501" indent="-539750" lvl="1">
              <a:lnSpc>
                <a:spcPts val="6000"/>
              </a:lnSpc>
              <a:buFont typeface="Arial"/>
              <a:buChar char="•"/>
            </a:pPr>
            <a:r>
              <a:rPr lang="en-US" b="true" sz="5000" spc="-75">
                <a:solidFill>
                  <a:srgbClr val="000000"/>
                </a:solidFill>
                <a:latin typeface="Muli Bold"/>
                <a:ea typeface="Muli Bold"/>
                <a:cs typeface="Muli Bold"/>
                <a:sym typeface="Muli Bold"/>
              </a:rPr>
              <a:t>Dữ liệu hình ảnh</a:t>
            </a:r>
          </a:p>
        </p:txBody>
      </p:sp>
      <p:sp>
        <p:nvSpPr>
          <p:cNvPr name="TextBox 8" id="8"/>
          <p:cNvSpPr txBox="true"/>
          <p:nvPr/>
        </p:nvSpPr>
        <p:spPr>
          <a:xfrm rot="0">
            <a:off x="896815" y="1899231"/>
            <a:ext cx="10476317" cy="942975"/>
          </a:xfrm>
          <a:prstGeom prst="rect">
            <a:avLst/>
          </a:prstGeom>
        </p:spPr>
        <p:txBody>
          <a:bodyPr anchor="t" rtlCol="false" tIns="0" lIns="0" bIns="0" rIns="0">
            <a:spAutoFit/>
          </a:bodyPr>
          <a:lstStyle/>
          <a:p>
            <a:pPr algn="l">
              <a:lnSpc>
                <a:spcPts val="7440"/>
              </a:lnSpc>
            </a:pPr>
            <a:r>
              <a:rPr lang="en-US" sz="6200" spc="-93" b="true">
                <a:solidFill>
                  <a:srgbClr val="000000"/>
                </a:solidFill>
                <a:latin typeface="Muli Bold"/>
                <a:ea typeface="Muli Bold"/>
                <a:cs typeface="Muli Bold"/>
                <a:sym typeface="Muli Bold"/>
              </a:rPr>
              <a:t>Hướng xử lí dữ liệu</a:t>
            </a:r>
          </a:p>
        </p:txBody>
      </p:sp>
      <p:sp>
        <p:nvSpPr>
          <p:cNvPr name="TextBox 9" id="9"/>
          <p:cNvSpPr txBox="true"/>
          <p:nvPr/>
        </p:nvSpPr>
        <p:spPr>
          <a:xfrm rot="0">
            <a:off x="727248" y="3947838"/>
            <a:ext cx="9430489" cy="3917950"/>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000000"/>
                </a:solidFill>
                <a:latin typeface="Muli"/>
                <a:ea typeface="Muli"/>
                <a:cs typeface="Muli"/>
                <a:sym typeface="Muli"/>
              </a:rPr>
              <a:t>Chuẩn bị và gán nhãn dữ liệu: dữ liệu lấy từ dataset có sẵn, gán nhãn dữ liệu.</a:t>
            </a:r>
          </a:p>
          <a:p>
            <a:pPr algn="just">
              <a:lnSpc>
                <a:spcPts val="3499"/>
              </a:lnSpc>
            </a:pPr>
          </a:p>
          <a:p>
            <a:pPr algn="just" marL="539749" indent="-269875" lvl="1">
              <a:lnSpc>
                <a:spcPts val="3499"/>
              </a:lnSpc>
              <a:buFont typeface="Arial"/>
              <a:buChar char="•"/>
            </a:pPr>
            <a:r>
              <a:rPr lang="en-US" sz="2499">
                <a:solidFill>
                  <a:srgbClr val="000000"/>
                </a:solidFill>
                <a:latin typeface="Muli"/>
                <a:ea typeface="Muli"/>
                <a:cs typeface="Muli"/>
                <a:sym typeface="Muli"/>
              </a:rPr>
              <a:t>Tiền xử lí ảnh: loại bỏ hình ảnh không hợp lệ, dùng Transforms đưa ảnh về cùng 1 chuẩn size (vd 224x224), xoay ảnh với nhiều góc độ để mô hình học được nhiều đặc trưng, góc độ khác nhau. </a:t>
            </a:r>
          </a:p>
          <a:p>
            <a:pPr algn="just">
              <a:lnSpc>
                <a:spcPts val="3499"/>
              </a:lnSpc>
            </a:pPr>
          </a:p>
          <a:p>
            <a:pPr algn="just" marL="539749" indent="-269875" lvl="1">
              <a:lnSpc>
                <a:spcPts val="3499"/>
              </a:lnSpc>
              <a:buFont typeface="Arial"/>
              <a:buChar char="•"/>
            </a:pPr>
            <a:r>
              <a:rPr lang="en-US" sz="2499">
                <a:solidFill>
                  <a:srgbClr val="000000"/>
                </a:solidFill>
                <a:latin typeface="Muli"/>
                <a:ea typeface="Muli"/>
                <a:cs typeface="Muli"/>
                <a:sym typeface="Muli"/>
              </a:rPr>
              <a:t>Huấn luyện dữ liệu: ResNet, VGG,..</a:t>
            </a:r>
          </a:p>
        </p:txBody>
      </p:sp>
      <p:sp>
        <p:nvSpPr>
          <p:cNvPr name="TextBox 10" id="10"/>
          <p:cNvSpPr txBox="true"/>
          <p:nvPr/>
        </p:nvSpPr>
        <p:spPr>
          <a:xfrm rot="0">
            <a:off x="9599747" y="8882217"/>
            <a:ext cx="2214486" cy="412750"/>
          </a:xfrm>
          <a:prstGeom prst="rect">
            <a:avLst/>
          </a:prstGeom>
        </p:spPr>
        <p:txBody>
          <a:bodyPr anchor="t" rtlCol="false" tIns="0" lIns="0" bIns="0" rIns="0">
            <a:spAutoFit/>
          </a:bodyPr>
          <a:lstStyle/>
          <a:p>
            <a:pPr algn="just">
              <a:lnSpc>
                <a:spcPts val="3499"/>
              </a:lnSpc>
            </a:pPr>
            <a:r>
              <a:rPr lang="en-US" b="true" sz="2499">
                <a:solidFill>
                  <a:srgbClr val="000000"/>
                </a:solidFill>
                <a:latin typeface="Muli Bold"/>
                <a:ea typeface="Muli Bold"/>
                <a:cs typeface="Muli Bold"/>
                <a:sym typeface="Muli Bold"/>
              </a:rPr>
              <a:t>Nguồn dữ liệu:</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814233" y="-1388433"/>
            <a:ext cx="3660256" cy="3651105"/>
          </a:xfrm>
          <a:custGeom>
            <a:avLst/>
            <a:gdLst/>
            <a:ahLst/>
            <a:cxnLst/>
            <a:rect r="r" b="b" t="t" l="l"/>
            <a:pathLst>
              <a:path h="3651105" w="3660256">
                <a:moveTo>
                  <a:pt x="0" y="0"/>
                </a:moveTo>
                <a:lnTo>
                  <a:pt x="3660255" y="0"/>
                </a:lnTo>
                <a:lnTo>
                  <a:pt x="3660255" y="3651106"/>
                </a:lnTo>
                <a:lnTo>
                  <a:pt x="0" y="3651106"/>
                </a:lnTo>
                <a:lnTo>
                  <a:pt x="0" y="0"/>
                </a:lnTo>
                <a:close/>
              </a:path>
            </a:pathLst>
          </a:custGeom>
          <a:blipFill>
            <a:blip r:embed="rId2"/>
            <a:stretch>
              <a:fillRect l="0" t="0" r="0" b="0"/>
            </a:stretch>
          </a:blipFill>
        </p:spPr>
      </p:sp>
      <p:sp>
        <p:nvSpPr>
          <p:cNvPr name="Freeform 3" id="3"/>
          <p:cNvSpPr/>
          <p:nvPr/>
        </p:nvSpPr>
        <p:spPr>
          <a:xfrm flipH="true" flipV="false" rot="0">
            <a:off x="113044" y="8021082"/>
            <a:ext cx="18288000" cy="2561784"/>
          </a:xfrm>
          <a:custGeom>
            <a:avLst/>
            <a:gdLst/>
            <a:ahLst/>
            <a:cxnLst/>
            <a:rect r="r" b="b" t="t" l="l"/>
            <a:pathLst>
              <a:path h="2561784" w="18288000">
                <a:moveTo>
                  <a:pt x="18288000" y="0"/>
                </a:moveTo>
                <a:lnTo>
                  <a:pt x="0" y="0"/>
                </a:lnTo>
                <a:lnTo>
                  <a:pt x="0" y="2561783"/>
                </a:lnTo>
                <a:lnTo>
                  <a:pt x="18288000" y="2561783"/>
                </a:lnTo>
                <a:lnTo>
                  <a:pt x="18288000" y="0"/>
                </a:lnTo>
                <a:close/>
              </a:path>
            </a:pathLst>
          </a:custGeom>
          <a:blipFill>
            <a:blip r:embed="rId3">
              <a:extLst>
                <a:ext uri="{96DAC541-7B7A-43D3-8B79-37D633B846F1}">
                  <asvg:svgBlip xmlns:asvg="http://schemas.microsoft.com/office/drawing/2016/SVG/main" r:embed="rId4"/>
                </a:ext>
              </a:extLst>
            </a:blip>
            <a:stretch>
              <a:fillRect l="0" t="-300932" r="0" b="-312945"/>
            </a:stretch>
          </a:blipFill>
        </p:spPr>
      </p:sp>
      <p:sp>
        <p:nvSpPr>
          <p:cNvPr name="Freeform 4" id="4"/>
          <p:cNvSpPr/>
          <p:nvPr/>
        </p:nvSpPr>
        <p:spPr>
          <a:xfrm flipH="false" flipV="false" rot="0">
            <a:off x="-1282966" y="-2855447"/>
            <a:ext cx="5024391" cy="4716647"/>
          </a:xfrm>
          <a:custGeom>
            <a:avLst/>
            <a:gdLst/>
            <a:ahLst/>
            <a:cxnLst/>
            <a:rect r="r" b="b" t="t" l="l"/>
            <a:pathLst>
              <a:path h="4716647" w="5024391">
                <a:moveTo>
                  <a:pt x="0" y="0"/>
                </a:moveTo>
                <a:lnTo>
                  <a:pt x="5024391" y="0"/>
                </a:lnTo>
                <a:lnTo>
                  <a:pt x="5024391" y="4716647"/>
                </a:lnTo>
                <a:lnTo>
                  <a:pt x="0" y="4716647"/>
                </a:lnTo>
                <a:lnTo>
                  <a:pt x="0" y="0"/>
                </a:lnTo>
                <a:close/>
              </a:path>
            </a:pathLst>
          </a:custGeom>
          <a:blipFill>
            <a:blip r:embed="rId5"/>
            <a:stretch>
              <a:fillRect l="0" t="0" r="0" b="0"/>
            </a:stretch>
          </a:blipFill>
        </p:spPr>
      </p:sp>
      <p:sp>
        <p:nvSpPr>
          <p:cNvPr name="Freeform 5" id="5"/>
          <p:cNvSpPr/>
          <p:nvPr/>
        </p:nvSpPr>
        <p:spPr>
          <a:xfrm flipH="false" flipV="false" rot="0">
            <a:off x="16192858" y="437120"/>
            <a:ext cx="1483784" cy="1135769"/>
          </a:xfrm>
          <a:custGeom>
            <a:avLst/>
            <a:gdLst/>
            <a:ahLst/>
            <a:cxnLst/>
            <a:rect r="r" b="b" t="t" l="l"/>
            <a:pathLst>
              <a:path h="1135769" w="1483784">
                <a:moveTo>
                  <a:pt x="0" y="0"/>
                </a:moveTo>
                <a:lnTo>
                  <a:pt x="1483784" y="0"/>
                </a:lnTo>
                <a:lnTo>
                  <a:pt x="1483784" y="1135769"/>
                </a:lnTo>
                <a:lnTo>
                  <a:pt x="0" y="113576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896815" y="3307253"/>
            <a:ext cx="7376849" cy="850900"/>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000000"/>
                </a:solidFill>
                <a:latin typeface="Muli"/>
                <a:ea typeface="Muli"/>
                <a:cs typeface="Muli"/>
                <a:sym typeface="Muli"/>
              </a:rPr>
              <a:t>CNN là một loại mạng nơ-ron chuyên xử lý dữ liệu có cấu trúc như hình ảnh và tín hiệu mạng</a:t>
            </a:r>
          </a:p>
        </p:txBody>
      </p:sp>
      <p:sp>
        <p:nvSpPr>
          <p:cNvPr name="TextBox 7" id="7"/>
          <p:cNvSpPr txBox="true"/>
          <p:nvPr/>
        </p:nvSpPr>
        <p:spPr>
          <a:xfrm rot="0">
            <a:off x="896815" y="1974594"/>
            <a:ext cx="11531398" cy="942975"/>
          </a:xfrm>
          <a:prstGeom prst="rect">
            <a:avLst/>
          </a:prstGeom>
        </p:spPr>
        <p:txBody>
          <a:bodyPr anchor="t" rtlCol="false" tIns="0" lIns="0" bIns="0" rIns="0">
            <a:spAutoFit/>
          </a:bodyPr>
          <a:lstStyle/>
          <a:p>
            <a:pPr algn="l">
              <a:lnSpc>
                <a:spcPts val="7440"/>
              </a:lnSpc>
            </a:pPr>
            <a:r>
              <a:rPr lang="en-US" sz="6200" spc="-93" b="true">
                <a:solidFill>
                  <a:srgbClr val="000000"/>
                </a:solidFill>
                <a:latin typeface="Muli Bold"/>
                <a:ea typeface="Muli Bold"/>
                <a:cs typeface="Muli Bold"/>
                <a:sym typeface="Muli Bold"/>
              </a:rPr>
              <a:t>Convolutional Neutral Network</a:t>
            </a:r>
          </a:p>
        </p:txBody>
      </p:sp>
      <p:sp>
        <p:nvSpPr>
          <p:cNvPr name="TextBox 8" id="8"/>
          <p:cNvSpPr txBox="true"/>
          <p:nvPr/>
        </p:nvSpPr>
        <p:spPr>
          <a:xfrm rot="0">
            <a:off x="1386674" y="4768817"/>
            <a:ext cx="7075397" cy="2603500"/>
          </a:xfrm>
          <a:prstGeom prst="rect">
            <a:avLst/>
          </a:prstGeom>
        </p:spPr>
        <p:txBody>
          <a:bodyPr anchor="t" rtlCol="false" tIns="0" lIns="0" bIns="0" rIns="0">
            <a:spAutoFit/>
          </a:bodyPr>
          <a:lstStyle/>
          <a:p>
            <a:pPr algn="just">
              <a:lnSpc>
                <a:spcPts val="3499"/>
              </a:lnSpc>
            </a:pPr>
            <a:r>
              <a:rPr lang="en-US" sz="2499" b="true">
                <a:solidFill>
                  <a:srgbClr val="000000"/>
                </a:solidFill>
                <a:latin typeface="Muli Bold"/>
                <a:ea typeface="Muli Bold"/>
                <a:cs typeface="Muli Bold"/>
                <a:sym typeface="Muli Bold"/>
              </a:rPr>
              <a:t>Cấu trúc chính của </a:t>
            </a:r>
            <a:r>
              <a:rPr lang="en-US" sz="2499" b="true">
                <a:solidFill>
                  <a:srgbClr val="000000"/>
                </a:solidFill>
                <a:latin typeface="Muli Bold"/>
                <a:ea typeface="Muli Bold"/>
                <a:cs typeface="Muli Bold"/>
                <a:sym typeface="Muli Bold"/>
              </a:rPr>
              <a:t>CNN:</a:t>
            </a:r>
          </a:p>
          <a:p>
            <a:pPr algn="just" marL="539749" indent="-269875" lvl="1">
              <a:lnSpc>
                <a:spcPts val="3499"/>
              </a:lnSpc>
              <a:buFont typeface="Arial"/>
              <a:buChar char="•"/>
            </a:pPr>
            <a:r>
              <a:rPr lang="en-US" sz="2499">
                <a:solidFill>
                  <a:srgbClr val="000000"/>
                </a:solidFill>
                <a:latin typeface="Muli"/>
                <a:ea typeface="Muli"/>
                <a:cs typeface="Muli"/>
                <a:sym typeface="Muli"/>
              </a:rPr>
              <a:t>Convolutional Layer (Lớp chập)</a:t>
            </a:r>
          </a:p>
          <a:p>
            <a:pPr algn="just" marL="539749" indent="-269875" lvl="1">
              <a:lnSpc>
                <a:spcPts val="3499"/>
              </a:lnSpc>
              <a:buFont typeface="Arial"/>
              <a:buChar char="•"/>
            </a:pPr>
            <a:r>
              <a:rPr lang="en-US" sz="2499">
                <a:solidFill>
                  <a:srgbClr val="000000"/>
                </a:solidFill>
                <a:latin typeface="Muli"/>
                <a:ea typeface="Muli"/>
                <a:cs typeface="Muli"/>
                <a:sym typeface="Muli"/>
              </a:rPr>
              <a:t>Activation Layer (Lớp kích hoạt)</a:t>
            </a:r>
          </a:p>
          <a:p>
            <a:pPr algn="just" marL="539749" indent="-269875" lvl="1">
              <a:lnSpc>
                <a:spcPts val="3499"/>
              </a:lnSpc>
              <a:buFont typeface="Arial"/>
              <a:buChar char="•"/>
            </a:pPr>
            <a:r>
              <a:rPr lang="en-US" sz="2499">
                <a:solidFill>
                  <a:srgbClr val="000000"/>
                </a:solidFill>
                <a:latin typeface="Muli"/>
                <a:ea typeface="Muli"/>
                <a:cs typeface="Muli"/>
                <a:sym typeface="Muli"/>
              </a:rPr>
              <a:t>Pooling Layer (Lớp gộp)</a:t>
            </a:r>
          </a:p>
          <a:p>
            <a:pPr algn="just" marL="539749" indent="-269875" lvl="1">
              <a:lnSpc>
                <a:spcPts val="3499"/>
              </a:lnSpc>
              <a:buFont typeface="Arial"/>
              <a:buChar char="•"/>
            </a:pPr>
            <a:r>
              <a:rPr lang="en-US" sz="2499">
                <a:solidFill>
                  <a:srgbClr val="000000"/>
                </a:solidFill>
                <a:latin typeface="Muli"/>
                <a:ea typeface="Muli"/>
                <a:cs typeface="Muli"/>
                <a:sym typeface="Muli"/>
              </a:rPr>
              <a:t>Fully Connected Layer (Lớp kết nối đầy đủ)</a:t>
            </a:r>
          </a:p>
          <a:p>
            <a:pPr algn="just" marL="539749" indent="-269875" lvl="1">
              <a:lnSpc>
                <a:spcPts val="3499"/>
              </a:lnSpc>
              <a:buFont typeface="Arial"/>
              <a:buChar char="•"/>
            </a:pPr>
            <a:r>
              <a:rPr lang="en-US" sz="2499">
                <a:solidFill>
                  <a:srgbClr val="000000"/>
                </a:solidFill>
                <a:latin typeface="Muli"/>
                <a:ea typeface="Muli"/>
                <a:cs typeface="Muli"/>
                <a:sym typeface="Muli"/>
              </a:rPr>
              <a:t>Output Layer (Lớp đầu ra)</a:t>
            </a:r>
          </a:p>
        </p:txBody>
      </p:sp>
      <p:sp>
        <p:nvSpPr>
          <p:cNvPr name="Freeform 9" id="9"/>
          <p:cNvSpPr/>
          <p:nvPr/>
        </p:nvSpPr>
        <p:spPr>
          <a:xfrm flipH="false" flipV="false" rot="0">
            <a:off x="8687628" y="3115375"/>
            <a:ext cx="8989015" cy="4481811"/>
          </a:xfrm>
          <a:custGeom>
            <a:avLst/>
            <a:gdLst/>
            <a:ahLst/>
            <a:cxnLst/>
            <a:rect r="r" b="b" t="t" l="l"/>
            <a:pathLst>
              <a:path h="4481811" w="8989015">
                <a:moveTo>
                  <a:pt x="0" y="0"/>
                </a:moveTo>
                <a:lnTo>
                  <a:pt x="8989014" y="0"/>
                </a:lnTo>
                <a:lnTo>
                  <a:pt x="8989014" y="4481811"/>
                </a:lnTo>
                <a:lnTo>
                  <a:pt x="0" y="4481811"/>
                </a:lnTo>
                <a:lnTo>
                  <a:pt x="0" y="0"/>
                </a:lnTo>
                <a:close/>
              </a:path>
            </a:pathLst>
          </a:custGeom>
          <a:blipFill>
            <a:blip r:embed="rId8"/>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DAGAIFLdmtE</dc:identifier>
  <dcterms:modified xsi:type="dcterms:W3CDTF">2011-08-01T06:04:30Z</dcterms:modified>
  <cp:revision>1</cp:revision>
  <dc:title>2251068223_LeThiYenNhi_BaoCaoDeTai</dc:title>
</cp:coreProperties>
</file>